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9" r:id="rId3"/>
    <p:sldId id="260" r:id="rId4"/>
    <p:sldId id="261" r:id="rId5"/>
    <p:sldId id="263" r:id="rId6"/>
    <p:sldId id="285" r:id="rId7"/>
    <p:sldId id="274" r:id="rId8"/>
    <p:sldId id="305" r:id="rId9"/>
    <p:sldId id="266" r:id="rId11"/>
    <p:sldId id="267" r:id="rId12"/>
    <p:sldId id="275" r:id="rId13"/>
    <p:sldId id="306" r:id="rId14"/>
    <p:sldId id="278" r:id="rId15"/>
    <p:sldId id="276" r:id="rId16"/>
    <p:sldId id="280" r:id="rId17"/>
    <p:sldId id="304" r:id="rId18"/>
    <p:sldId id="265" r:id="rId19"/>
    <p:sldId id="287" r:id="rId20"/>
    <p:sldId id="262" r:id="rId21"/>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917179"/>
    <a:srgbClr val="7D727A"/>
    <a:srgbClr val="000F2E"/>
    <a:srgbClr val="E830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95" autoAdjust="0"/>
    <p:restoredTop sz="94660"/>
  </p:normalViewPr>
  <p:slideViewPr>
    <p:cSldViewPr snapToGrid="0" showGuides="1">
      <p:cViewPr>
        <p:scale>
          <a:sx n="33" d="100"/>
          <a:sy n="33" d="100"/>
        </p:scale>
        <p:origin x="1242" y="1890"/>
      </p:cViewPr>
      <p:guideLst>
        <p:guide orient="horz" pos="2028"/>
        <p:guide pos="3818"/>
        <p:guide orient="horz" pos="1104"/>
        <p:guide pos="1300"/>
      </p:guideLst>
    </p:cSldViewPr>
  </p:slideViewPr>
  <p:notesTextViewPr>
    <p:cViewPr>
      <p:scale>
        <a:sx n="3" d="2"/>
        <a:sy n="3" d="2"/>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gs" Target="tags/tag64.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2"/>
          <c:order val="0"/>
          <c:tx>
            <c:strRef>
              <c:f>Sheet1!$D$1</c:f>
              <c:strCache>
                <c:ptCount val="1"/>
                <c:pt idx="0">
                  <c:v>系列 3</c:v>
                </c:pt>
              </c:strCache>
            </c:strRef>
          </c:tx>
          <c:spPr>
            <a:ln w="28575" cap="rnd">
              <a:solidFill>
                <a:srgbClr val="FF3300"/>
              </a:solidFill>
              <a:round/>
            </a:ln>
            <a:effectLst/>
          </c:spPr>
          <c:marker>
            <c:symbol val="none"/>
          </c:marker>
          <c:dPt>
            <c:idx val="1"/>
            <c:marker>
              <c:symbol val="none"/>
            </c:marker>
            <c:bubble3D val="0"/>
            <c:spPr>
              <a:ln w="28575" cap="rnd">
                <a:solidFill>
                  <a:srgbClr val="00B0F0"/>
                </a:solidFill>
                <a:round/>
              </a:ln>
              <a:effectLst/>
            </c:spPr>
          </c:dPt>
          <c:dPt>
            <c:idx val="2"/>
            <c:marker>
              <c:symbol val="none"/>
            </c:marker>
            <c:bubble3D val="0"/>
            <c:spPr>
              <a:ln w="28575" cap="rnd">
                <a:solidFill>
                  <a:srgbClr val="00B0F0"/>
                </a:solidFill>
                <a:round/>
              </a:ln>
              <a:effectLst/>
            </c:spPr>
          </c:dPt>
          <c:dPt>
            <c:idx val="3"/>
            <c:marker>
              <c:symbol val="none"/>
            </c:marker>
            <c:bubble3D val="0"/>
            <c:spPr>
              <a:ln w="28575" cap="rnd">
                <a:solidFill>
                  <a:srgbClr val="00B0F0"/>
                </a:solidFill>
                <a:round/>
              </a:ln>
              <a:effectLst/>
            </c:spPr>
          </c:dPt>
          <c:dPt>
            <c:idx val="4"/>
            <c:marker>
              <c:symbol val="none"/>
            </c:marker>
            <c:bubble3D val="0"/>
            <c:spPr>
              <a:ln w="28575" cap="rnd">
                <a:gradFill>
                  <a:gsLst>
                    <a:gs pos="46000">
                      <a:srgbClr val="917179"/>
                    </a:gs>
                    <a:gs pos="100000">
                      <a:srgbClr val="00B0F0"/>
                    </a:gs>
                  </a:gsLst>
                  <a:lin ang="5400000" scaled="1"/>
                </a:gradFill>
                <a:round/>
              </a:ln>
              <a:effectLst/>
            </c:spPr>
          </c:dPt>
          <c:dPt>
            <c:idx val="5"/>
            <c:marker>
              <c:symbol val="none"/>
            </c:marker>
            <c:bubble3D val="0"/>
            <c:spPr>
              <a:ln w="28575" cap="rnd">
                <a:gradFill>
                  <a:gsLst>
                    <a:gs pos="100000">
                      <a:srgbClr val="7D727A"/>
                    </a:gs>
                    <a:gs pos="0">
                      <a:srgbClr val="FF3300"/>
                    </a:gs>
                  </a:gsLst>
                  <a:lin ang="5400000" scaled="1"/>
                </a:gradFill>
                <a:round/>
              </a:ln>
              <a:effectLst/>
            </c:spPr>
          </c:dPt>
          <c:dLbls>
            <c:delete val="1"/>
          </c:dLbls>
          <c:cat>
            <c:strRef>
              <c:f>Sheet1!$A$2:$A$10</c:f>
              <c:strCache>
                <c:ptCount val="4"/>
                <c:pt idx="0">
                  <c:v>类别 1</c:v>
                </c:pt>
                <c:pt idx="1">
                  <c:v>类别 2</c:v>
                </c:pt>
                <c:pt idx="2">
                  <c:v>类别 3</c:v>
                </c:pt>
                <c:pt idx="3">
                  <c:v>类别 4</c:v>
                </c:pt>
              </c:strCache>
            </c:strRef>
          </c:cat>
          <c:val>
            <c:numRef>
              <c:f>Sheet1!$D$2:$D$10</c:f>
              <c:numCache>
                <c:formatCode>General</c:formatCode>
                <c:ptCount val="9"/>
                <c:pt idx="0">
                  <c:v>2</c:v>
                </c:pt>
                <c:pt idx="1">
                  <c:v>2.2</c:v>
                </c:pt>
                <c:pt idx="2">
                  <c:v>2.1</c:v>
                </c:pt>
                <c:pt idx="3">
                  <c:v>2.4</c:v>
                </c:pt>
                <c:pt idx="4">
                  <c:v>2.7</c:v>
                </c:pt>
                <c:pt idx="5">
                  <c:v>3.5</c:v>
                </c:pt>
                <c:pt idx="6">
                  <c:v>4.8</c:v>
                </c:pt>
                <c:pt idx="7">
                  <c:v>6.2</c:v>
                </c:pt>
                <c:pt idx="8">
                  <c:v>9</c:v>
                </c:pt>
              </c:numCache>
            </c:numRef>
          </c:val>
          <c:smooth val="1"/>
        </c:ser>
        <c:dLbls>
          <c:showLegendKey val="0"/>
          <c:showVal val="0"/>
          <c:showCatName val="0"/>
          <c:showSerName val="0"/>
          <c:showPercent val="0"/>
          <c:showBubbleSize val="0"/>
        </c:dLbls>
        <c:marker val="0"/>
        <c:smooth val="1"/>
        <c:axId val="540537823"/>
        <c:axId val="548425759"/>
      </c:lineChart>
      <c:catAx>
        <c:axId val="540537823"/>
        <c:scaling>
          <c:orientation val="minMax"/>
        </c:scaling>
        <c:delete val="1"/>
        <c:axPos val="b"/>
        <c:minorGridlines>
          <c:spPr>
            <a:ln w="6350" cap="flat" cmpd="sng" algn="ctr">
              <a:solidFill>
                <a:schemeClr val="tx1">
                  <a:lumMod val="5000"/>
                  <a:lumOff val="95000"/>
                  <a:alpha val="10000"/>
                </a:schemeClr>
              </a:solidFill>
              <a:round/>
            </a:ln>
            <a:effectLst/>
          </c:spPr>
        </c:minorGridlines>
        <c:numFmt formatCode="General" sourceLinked="1"/>
        <c:majorTickMark val="out"/>
        <c:minorTickMark val="none"/>
        <c:tickLblPos val="nextTo"/>
        <c:txPr>
          <a:bodyPr rot="-60000000" spcFirstLastPara="0"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548425759"/>
        <c:crosses val="autoZero"/>
        <c:auto val="1"/>
        <c:lblAlgn val="ctr"/>
        <c:lblOffset val="100"/>
        <c:noMultiLvlLbl val="0"/>
      </c:catAx>
      <c:valAx>
        <c:axId val="548425759"/>
        <c:scaling>
          <c:orientation val="minMax"/>
          <c:max val="9.2"/>
          <c:min val="1.8"/>
        </c:scaling>
        <c:delete val="1"/>
        <c:axPos val="l"/>
        <c:majorGridlines>
          <c:spPr>
            <a:ln w="0" cap="flat" cmpd="sng" algn="ctr">
              <a:solidFill>
                <a:schemeClr val="tx1">
                  <a:lumMod val="15000"/>
                  <a:lumOff val="85000"/>
                  <a:alpha val="10000"/>
                </a:schemeClr>
              </a:solidFill>
              <a:round/>
            </a:ln>
            <a:effectLst/>
          </c:spPr>
        </c:majorGridlines>
        <c:numFmt formatCode="General" sourceLinked="1"/>
        <c:majorTickMark val="out"/>
        <c:minorTickMark val="none"/>
        <c:tickLblPos val="nextTo"/>
        <c:txPr>
          <a:bodyPr rot="-60000000" spcFirstLastPara="0"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540537823"/>
        <c:crosses val="autoZero"/>
        <c:crossBetween val="between"/>
        <c:majorUnit val="1"/>
        <c:minorUnit val="1"/>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jpeg>
</file>

<file path=ppt/media/image1.svg>
</file>

<file path=ppt/media/image10.jpeg>
</file>

<file path=ppt/media/image11.jpeg>
</file>

<file path=ppt/media/image12.jpeg>
</file>

<file path=ppt/media/image13.png>
</file>

<file path=ppt/media/image14.jpeg>
</file>

<file path=ppt/media/image15.png>
</file>

<file path=ppt/media/image2.png>
</file>

<file path=ppt/media/image3.pn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dirty="0">
                <a:solidFill>
                  <a:schemeClr val="tx1">
                    <a:lumMod val="85000"/>
                    <a:lumOff val="15000"/>
                  </a:schemeClr>
                </a:solidFill>
                <a:latin typeface="+mn-ea"/>
                <a:sym typeface="+mn-ea"/>
              </a:rPr>
              <a:t>拿破仑说过，不想当元帅的士兵不是好士兵，如今，我作为学生会的一员，学习部的委员，我想说，我不仅要做元帅，而且要做一名出色的元帅。所以，我要竞选学习部副部长。于去年参加竞争并加入了学生会学习部，有幸成为学生会这个大家庭中的一员，与伙伴们一起工作，为同学们创造一个良好学习氛围的宗旨而努力，感受其中的辛酸和快乐。</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755ECCE1-D9A3-475B-AB3F-130C4703CC5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EB134-9F32-4A3E-85B0-9A10E56CAA52}"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55ECCE1-D9A3-475B-AB3F-130C4703CC5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EB134-9F32-4A3E-85B0-9A10E56CAA52}"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55ECCE1-D9A3-475B-AB3F-130C4703CC5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EB134-9F32-4A3E-85B0-9A10E56CAA52}"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55ECCE1-D9A3-475B-AB3F-130C4703CC5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EB134-9F32-4A3E-85B0-9A10E56CAA5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755ECCE1-D9A3-475B-AB3F-130C4703CC5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EB134-9F32-4A3E-85B0-9A10E56CAA5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755ECCE1-D9A3-475B-AB3F-130C4703CC5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EB134-9F32-4A3E-85B0-9A10E56CAA52}"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755ECCE1-D9A3-475B-AB3F-130C4703CC5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EB134-9F32-4A3E-85B0-9A10E56CAA52}"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755ECCE1-D9A3-475B-AB3F-130C4703CC5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EB134-9F32-4A3E-85B0-9A10E56CAA52}"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55ECCE1-D9A3-475B-AB3F-130C4703CC5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EB134-9F32-4A3E-85B0-9A10E56CAA52}"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755ECCE1-D9A3-475B-AB3F-130C4703CC5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EB134-9F32-4A3E-85B0-9A10E56CAA52}"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755ECCE1-D9A3-475B-AB3F-130C4703CC5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EB134-9F32-4A3E-85B0-9A10E56CAA52}"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5ECCE1-D9A3-475B-AB3F-130C4703CC5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EB134-9F32-4A3E-85B0-9A10E56CAA5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3.xml"/><Relationship Id="rId1" Type="http://schemas.openxmlformats.org/officeDocument/2006/relationships/tags" Target="../tags/tag5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5.xml"/><Relationship Id="rId1" Type="http://schemas.openxmlformats.org/officeDocument/2006/relationships/tags" Target="../tags/tag5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57.xml"/><Relationship Id="rId4" Type="http://schemas.openxmlformats.org/officeDocument/2006/relationships/tags" Target="../tags/tag56.xml"/><Relationship Id="rId3" Type="http://schemas.openxmlformats.org/officeDocument/2006/relationships/image" Target="../media/image1.svg"/><Relationship Id="rId2" Type="http://schemas.openxmlformats.org/officeDocument/2006/relationships/image" Target="../media/image13.png"/><Relationship Id="rId1" Type="http://schemas.openxmlformats.org/officeDocument/2006/relationships/chart" Target="../charts/chart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9.xml"/><Relationship Id="rId1" Type="http://schemas.openxmlformats.org/officeDocument/2006/relationships/tags" Target="../tags/tag5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1.xml"/><Relationship Id="rId1" Type="http://schemas.openxmlformats.org/officeDocument/2006/relationships/tags" Target="../tags/tag60.xml"/></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5.png"/><Relationship Id="rId3" Type="http://schemas.openxmlformats.org/officeDocument/2006/relationships/image" Target="../media/image14.jpeg"/><Relationship Id="rId2" Type="http://schemas.openxmlformats.org/officeDocument/2006/relationships/tags" Target="../tags/tag63.xml"/><Relationship Id="rId1" Type="http://schemas.openxmlformats.org/officeDocument/2006/relationships/tags" Target="../tags/tag6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1" Type="http://schemas.openxmlformats.org/officeDocument/2006/relationships/slideLayout" Target="../slideLayouts/slideLayout1.xml"/><Relationship Id="rId40" Type="http://schemas.openxmlformats.org/officeDocument/2006/relationships/image" Target="../media/image1.jpeg"/><Relationship Id="rId4" Type="http://schemas.openxmlformats.org/officeDocument/2006/relationships/tags" Target="../tags/tag8.xml"/><Relationship Id="rId39" Type="http://schemas.openxmlformats.org/officeDocument/2006/relationships/tags" Target="../tags/tag43.xml"/><Relationship Id="rId38" Type="http://schemas.openxmlformats.org/officeDocument/2006/relationships/tags" Target="../tags/tag42.xml"/><Relationship Id="rId37" Type="http://schemas.openxmlformats.org/officeDocument/2006/relationships/tags" Target="../tags/tag41.xml"/><Relationship Id="rId36" Type="http://schemas.openxmlformats.org/officeDocument/2006/relationships/tags" Target="../tags/tag40.xml"/><Relationship Id="rId35" Type="http://schemas.openxmlformats.org/officeDocument/2006/relationships/tags" Target="../tags/tag39.xml"/><Relationship Id="rId34" Type="http://schemas.openxmlformats.org/officeDocument/2006/relationships/tags" Target="../tags/tag38.xml"/><Relationship Id="rId33" Type="http://schemas.openxmlformats.org/officeDocument/2006/relationships/tags" Target="../tags/tag37.xml"/><Relationship Id="rId32" Type="http://schemas.openxmlformats.org/officeDocument/2006/relationships/tags" Target="../tags/tag36.xml"/><Relationship Id="rId31" Type="http://schemas.openxmlformats.org/officeDocument/2006/relationships/tags" Target="../tags/tag35.xml"/><Relationship Id="rId30" Type="http://schemas.openxmlformats.org/officeDocument/2006/relationships/tags" Target="../tags/tag34.xml"/><Relationship Id="rId3" Type="http://schemas.openxmlformats.org/officeDocument/2006/relationships/tags" Target="../tags/tag7.xml"/><Relationship Id="rId29" Type="http://schemas.openxmlformats.org/officeDocument/2006/relationships/tags" Target="../tags/tag33.xml"/><Relationship Id="rId28" Type="http://schemas.openxmlformats.org/officeDocument/2006/relationships/tags" Target="../tags/tag32.xml"/><Relationship Id="rId27" Type="http://schemas.openxmlformats.org/officeDocument/2006/relationships/tags" Target="../tags/tag31.xml"/><Relationship Id="rId26" Type="http://schemas.openxmlformats.org/officeDocument/2006/relationships/tags" Target="../tags/tag30.xml"/><Relationship Id="rId25" Type="http://schemas.openxmlformats.org/officeDocument/2006/relationships/tags" Target="../tags/tag29.xml"/><Relationship Id="rId24" Type="http://schemas.openxmlformats.org/officeDocument/2006/relationships/tags" Target="../tags/tag28.xml"/><Relationship Id="rId23" Type="http://schemas.openxmlformats.org/officeDocument/2006/relationships/tags" Target="../tags/tag27.xml"/><Relationship Id="rId22" Type="http://schemas.openxmlformats.org/officeDocument/2006/relationships/tags" Target="../tags/tag26.xml"/><Relationship Id="rId21" Type="http://schemas.openxmlformats.org/officeDocument/2006/relationships/tags" Target="../tags/tag25.xml"/><Relationship Id="rId20" Type="http://schemas.openxmlformats.org/officeDocument/2006/relationships/tags" Target="../tags/tag24.xml"/><Relationship Id="rId2" Type="http://schemas.openxmlformats.org/officeDocument/2006/relationships/tags" Target="../tags/tag6.xml"/><Relationship Id="rId19" Type="http://schemas.openxmlformats.org/officeDocument/2006/relationships/tags" Target="../tags/tag23.xml"/><Relationship Id="rId18" Type="http://schemas.openxmlformats.org/officeDocument/2006/relationships/tags" Target="../tags/tag22.xml"/><Relationship Id="rId17" Type="http://schemas.openxmlformats.org/officeDocument/2006/relationships/tags" Target="../tags/tag21.xml"/><Relationship Id="rId16" Type="http://schemas.openxmlformats.org/officeDocument/2006/relationships/tags" Target="../tags/tag20.xml"/><Relationship Id="rId15" Type="http://schemas.openxmlformats.org/officeDocument/2006/relationships/tags" Target="../tags/tag19.xml"/><Relationship Id="rId14" Type="http://schemas.openxmlformats.org/officeDocument/2006/relationships/tags" Target="../tags/tag18.xml"/><Relationship Id="rId13" Type="http://schemas.openxmlformats.org/officeDocument/2006/relationships/tags" Target="../tags/tag17.xml"/><Relationship Id="rId12" Type="http://schemas.openxmlformats.org/officeDocument/2006/relationships/tags" Target="../tags/tag16.xml"/><Relationship Id="rId11" Type="http://schemas.openxmlformats.org/officeDocument/2006/relationships/tags" Target="../tags/tag15.xml"/><Relationship Id="rId10" Type="http://schemas.openxmlformats.org/officeDocument/2006/relationships/tags" Target="../tags/tag14.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 Id="rId3" Type="http://schemas.openxmlformats.org/officeDocument/2006/relationships/image" Target="../media/image4.jpeg"/><Relationship Id="rId2" Type="http://schemas.openxmlformats.org/officeDocument/2006/relationships/tags" Target="../tags/tag47.xml"/><Relationship Id="rId1" Type="http://schemas.openxmlformats.org/officeDocument/2006/relationships/tags" Target="../tags/tag46.xml"/></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3" name="椭圆 2"/>
          <p:cNvSpPr/>
          <p:nvPr/>
        </p:nvSpPr>
        <p:spPr>
          <a:xfrm>
            <a:off x="3790950" y="971550"/>
            <a:ext cx="4610100" cy="4610100"/>
          </a:xfrm>
          <a:prstGeom prst="ellips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7908925" y="3949699"/>
            <a:ext cx="568326" cy="568326"/>
          </a:xfrm>
          <a:prstGeom prst="ellipse">
            <a:avLst/>
          </a:prstGeom>
          <a:solidFill>
            <a:srgbClr val="FF33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7971631" y="4012405"/>
            <a:ext cx="442914" cy="442914"/>
          </a:xfrm>
          <a:prstGeom prst="ellipse">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949703" y="3872180"/>
            <a:ext cx="4091940" cy="337185"/>
          </a:xfrm>
          <a:prstGeom prst="rect">
            <a:avLst/>
          </a:prstGeom>
          <a:noFill/>
        </p:spPr>
        <p:txBody>
          <a:bodyPr wrap="none" rtlCol="0">
            <a:spAutoFit/>
          </a:bodyPr>
          <a:lstStyle/>
          <a:p>
            <a:pPr algn="ctr"/>
            <a:r>
              <a:rPr lang="en-US" altLang="zh-CN" sz="1600" b="1" dirty="0">
                <a:solidFill>
                  <a:schemeClr val="bg1"/>
                </a:solidFill>
                <a:latin typeface="方正兰亭超细黑简体" panose="02000000000000000000" pitchFamily="2" charset="-122"/>
                <a:ea typeface="方正兰亭超细黑简体" panose="02000000000000000000" pitchFamily="2" charset="-122"/>
              </a:rPr>
              <a:t>Running for President of Student Union</a:t>
            </a:r>
            <a:endParaRPr lang="en-US" altLang="zh-CN" sz="1600" b="1"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7" name="文本框 6"/>
          <p:cNvSpPr txBox="1"/>
          <p:nvPr/>
        </p:nvSpPr>
        <p:spPr>
          <a:xfrm>
            <a:off x="5114925" y="4643367"/>
            <a:ext cx="1960880" cy="398780"/>
          </a:xfrm>
          <a:prstGeom prst="rect">
            <a:avLst/>
          </a:prstGeom>
          <a:noFill/>
        </p:spPr>
        <p:txBody>
          <a:bodyPr wrap="none" rtlCol="0">
            <a:spAutoFit/>
          </a:bodyPr>
          <a:lstStyle/>
          <a:p>
            <a:pPr algn="ctr"/>
            <a:r>
              <a:rPr lang="zh-CN" altLang="en-US" sz="2000" b="1" dirty="0">
                <a:solidFill>
                  <a:srgbClr val="FF3300"/>
                </a:solidFill>
                <a:latin typeface="微软雅黑" panose="020B0503020204020204" pitchFamily="34" charset="-122"/>
                <a:ea typeface="微软雅黑" panose="020B0503020204020204" pitchFamily="34" charset="-122"/>
              </a:rPr>
              <a:t>竞选人</a:t>
            </a:r>
            <a:r>
              <a:rPr lang="zh-CN" altLang="en-US" sz="2000" b="1" dirty="0">
                <a:solidFill>
                  <a:schemeClr val="bg1"/>
                </a:solidFill>
                <a:latin typeface="微软雅黑" panose="020B0503020204020204" pitchFamily="34" charset="-122"/>
                <a:ea typeface="微软雅黑" panose="020B0503020204020204" pitchFamily="34" charset="-122"/>
              </a:rPr>
              <a:t>：邓鸿伟</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8" name="椭圆 7"/>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343008" y="2926440"/>
            <a:ext cx="485668" cy="1035702"/>
            <a:chOff x="281805" y="3092969"/>
            <a:chExt cx="828000" cy="1035702"/>
          </a:xfrm>
        </p:grpSpPr>
        <p:sp>
          <p:nvSpPr>
            <p:cNvPr id="15" name="圆角矩形 14"/>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圆角矩形 15"/>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圆角矩形 16"/>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圆角矩形 17"/>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文本框 22"/>
          <p:cNvSpPr txBox="1"/>
          <p:nvPr/>
        </p:nvSpPr>
        <p:spPr>
          <a:xfrm>
            <a:off x="4638679" y="6337240"/>
            <a:ext cx="2914646" cy="275590"/>
          </a:xfrm>
          <a:prstGeom prst="rect">
            <a:avLst/>
          </a:prstGeom>
          <a:noFill/>
        </p:spPr>
        <p:txBody>
          <a:bodyPr wrap="square" rtlCol="0">
            <a:spAutoFit/>
          </a:bodyPr>
          <a:lstStyle/>
          <a:p>
            <a:pPr algn="dist"/>
            <a:r>
              <a:rPr lang="en-US" altLang="zh-CN" sz="1200" dirty="0">
                <a:solidFill>
                  <a:schemeClr val="bg1"/>
                </a:solidFill>
                <a:latin typeface="微软雅黑" panose="020B0503020204020204" pitchFamily="34" charset="-122"/>
                <a:ea typeface="微软雅黑" panose="020B0503020204020204" pitchFamily="34" charset="-122"/>
              </a:rPr>
              <a:t>20190415</a:t>
            </a:r>
            <a:endParaRPr lang="en-US" altLang="zh-CN" sz="1200" dirty="0">
              <a:solidFill>
                <a:schemeClr val="bg1"/>
              </a:solidFill>
              <a:latin typeface="微软雅黑" panose="020B0503020204020204" pitchFamily="34" charset="-122"/>
              <a:ea typeface="微软雅黑" panose="020B0503020204020204" pitchFamily="34" charset="-122"/>
            </a:endParaRPr>
          </a:p>
        </p:txBody>
      </p:sp>
      <p:grpSp>
        <p:nvGrpSpPr>
          <p:cNvPr id="29" name="组合 28"/>
          <p:cNvGrpSpPr/>
          <p:nvPr/>
        </p:nvGrpSpPr>
        <p:grpSpPr>
          <a:xfrm>
            <a:off x="343008" y="5041900"/>
            <a:ext cx="61162" cy="1387673"/>
            <a:chOff x="419100" y="5041900"/>
            <a:chExt cx="61162" cy="1387673"/>
          </a:xfrm>
        </p:grpSpPr>
        <p:cxnSp>
          <p:nvCxnSpPr>
            <p:cNvPr id="27" name="直接连接符 26"/>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28" name="矩形 27"/>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PA-文本框 1"/>
          <p:cNvSpPr txBox="1"/>
          <p:nvPr>
            <p:custDataLst>
              <p:tags r:id="rId1"/>
            </p:custDataLst>
          </p:nvPr>
        </p:nvSpPr>
        <p:spPr>
          <a:xfrm>
            <a:off x="2701898" y="2739410"/>
            <a:ext cx="6786880" cy="706755"/>
          </a:xfrm>
          <a:prstGeom prst="rect">
            <a:avLst/>
          </a:prstGeom>
          <a:noFill/>
        </p:spPr>
        <p:txBody>
          <a:bodyPr wrap="none" rtlCol="0">
            <a:spAutoFit/>
          </a:bodyPr>
          <a:lstStyle/>
          <a:p>
            <a:pPr algn="ctr"/>
            <a:r>
              <a:rPr lang="zh-CN" altLang="en-US" sz="4000" b="1" dirty="0">
                <a:solidFill>
                  <a:schemeClr val="bg1"/>
                </a:solidFill>
                <a:latin typeface="微软雅黑" panose="020B0503020204020204" pitchFamily="34" charset="-122"/>
                <a:ea typeface="微软雅黑" panose="020B0503020204020204" pitchFamily="34" charset="-122"/>
              </a:rPr>
              <a:t>第七届社团联合会</a:t>
            </a:r>
            <a:r>
              <a:rPr lang="zh-CN" altLang="en-US" sz="4000" b="1" dirty="0">
                <a:solidFill>
                  <a:srgbClr val="FF3300"/>
                </a:solidFill>
                <a:latin typeface="微软雅黑" panose="020B0503020204020204" pitchFamily="34" charset="-122"/>
                <a:ea typeface="微软雅黑" panose="020B0503020204020204" pitchFamily="34" charset="-122"/>
              </a:rPr>
              <a:t>主席团</a:t>
            </a:r>
            <a:r>
              <a:rPr lang="zh-CN" altLang="en-US" sz="4000" b="1" dirty="0">
                <a:solidFill>
                  <a:schemeClr val="bg1"/>
                </a:solidFill>
                <a:latin typeface="微软雅黑" panose="020B0503020204020204" pitchFamily="34" charset="-122"/>
                <a:ea typeface="微软雅黑" panose="020B0503020204020204" pitchFamily="34" charset="-122"/>
              </a:rPr>
              <a:t>竞选</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iterate type="lt">
                                    <p:tmPct val="10000"/>
                                  </p:iterate>
                                  <p:childTnLst>
                                    <p:set>
                                      <p:cBhvr>
                                        <p:cTn id="6" dur="700" fill="hold">
                                          <p:stCondLst>
                                            <p:cond delay="0"/>
                                          </p:stCondLst>
                                        </p:cTn>
                                        <p:tgtEl>
                                          <p:spTgt spid="2"/>
                                        </p:tgtEl>
                                        <p:attrNameLst>
                                          <p:attrName>style.visibility</p:attrName>
                                        </p:attrNameLst>
                                      </p:cBhvr>
                                      <p:to>
                                        <p:strVal val="visible"/>
                                      </p:to>
                                    </p:set>
                                    <p:anim to="" calcmode="lin" valueType="num">
                                      <p:cBhvr>
                                        <p:cTn id="7" dur="700" fill="hold">
                                          <p:stCondLst>
                                            <p:cond delay="0"/>
                                          </p:stCondLst>
                                        </p:cTn>
                                        <p:tgtEl>
                                          <p:spTgt spid="2"/>
                                        </p:tgtEl>
                                        <p:attrNameLst>
                                          <p:attrName>ppt_x</p:attrName>
                                        </p:attrNameLst>
                                      </p:cBhvr>
                                      <p:tavLst>
                                        <p:tav tm="0" fmla="#ppt_x+#ppt_w*((1.5-1.5*$)^3-(1.5-1.5*$)^2)">
                                          <p:val>
                                            <p:fltVal val="0"/>
                                          </p:val>
                                        </p:tav>
                                        <p:tav tm="100000">
                                          <p:val>
                                            <p:fltVal val="1"/>
                                          </p:val>
                                        </p:tav>
                                      </p:tavLst>
                                    </p:anim>
                                    <p:anim to="" calcmode="lin" valueType="num">
                                      <p:cBhvr>
                                        <p:cTn id="8" dur="700" fill="hold">
                                          <p:stCondLst>
                                            <p:cond delay="0"/>
                                          </p:stCondLst>
                                        </p:cTn>
                                        <p:tgtEl>
                                          <p:spTgt spid="2"/>
                                        </p:tgtEl>
                                        <p:attrNameLst>
                                          <p:attrName>style.rotation</p:attrName>
                                        </p:attrNameLst>
                                      </p:cBhvr>
                                      <p:tavLst>
                                        <p:tav tm="0" fmla="#ppt_r-45*((1.5-1.5*$)^3-(1.5-1.5*$)^2)">
                                          <p:val>
                                            <p:fltVal val="0"/>
                                          </p:val>
                                        </p:tav>
                                        <p:tav tm="100000">
                                          <p:val>
                                            <p:fltVal val="1"/>
                                          </p:val>
                                        </p:tav>
                                      </p:tavLst>
                                    </p:anim>
                                  </p:childTnLst>
                                </p:cTn>
                              </p:par>
                              <p:par>
                                <p:cTn id="9" presetID="0" presetClass="entr" presetSubtype="0" fill="hold" grpId="0" nodeType="withEffect">
                                  <p:stCondLst>
                                    <p:cond delay="0"/>
                                  </p:stCondLst>
                                  <p:iterate type="lt">
                                    <p:tmPct val="10000"/>
                                  </p:iterate>
                                  <p:childTnLst>
                                    <p:set>
                                      <p:cBhvr>
                                        <p:cTn id="10" dur="300" fill="hold">
                                          <p:stCondLst>
                                            <p:cond delay="0"/>
                                          </p:stCondLst>
                                        </p:cTn>
                                        <p:tgtEl>
                                          <p:spTgt spid="6"/>
                                        </p:tgtEl>
                                        <p:attrNameLst>
                                          <p:attrName>style.visibility</p:attrName>
                                        </p:attrNameLst>
                                      </p:cBhvr>
                                      <p:to>
                                        <p:strVal val="visible"/>
                                      </p:to>
                                    </p:set>
                                    <p:anim to="" calcmode="lin" valueType="num">
                                      <p:cBhvr>
                                        <p:cTn id="11" dur="300" fill="hold">
                                          <p:stCondLst>
                                            <p:cond delay="0"/>
                                          </p:stCondLst>
                                        </p:cTn>
                                        <p:tgtEl>
                                          <p:spTgt spid="6"/>
                                        </p:tgtEl>
                                        <p:attrNameLst>
                                          <p:attrName>ppt_x</p:attrName>
                                        </p:attrNameLst>
                                      </p:cBhvr>
                                      <p:tavLst>
                                        <p:tav tm="0" fmla="#ppt_x+#ppt_w*((1.5-1.5*$)^3-(1.5-1.5*$)^2)">
                                          <p:val>
                                            <p:fltVal val="0"/>
                                          </p:val>
                                        </p:tav>
                                        <p:tav tm="100000">
                                          <p:val>
                                            <p:fltVal val="1"/>
                                          </p:val>
                                        </p:tav>
                                      </p:tavLst>
                                    </p:anim>
                                    <p:anim to="" calcmode="lin" valueType="num">
                                      <p:cBhvr>
                                        <p:cTn id="12" dur="300" fill="hold">
                                          <p:stCondLst>
                                            <p:cond delay="0"/>
                                          </p:stCondLst>
                                        </p:cTn>
                                        <p:tgtEl>
                                          <p:spTgt spid="6"/>
                                        </p:tgtEl>
                                        <p:attrNameLst>
                                          <p:attrName>style.rotation</p:attrName>
                                        </p:attrNameLst>
                                      </p:cBhvr>
                                      <p:tavLst>
                                        <p:tav tm="0" fmla="#ppt_r-45*((1.5-1.5*$)^3-(1.5-1.5*$)^2)">
                                          <p:val>
                                            <p:fltVal val="0"/>
                                          </p:val>
                                        </p:tav>
                                        <p:tav tm="100000">
                                          <p:val>
                                            <p:fltVal val="1"/>
                                          </p:val>
                                        </p:tav>
                                      </p:tavLst>
                                    </p:anim>
                                  </p:childTnLst>
                                </p:cTn>
                              </p:par>
                              <p:par>
                                <p:cTn id="13" presetID="0" presetClass="entr" presetSubtype="0" fill="hold" grpId="0" nodeType="withEffect">
                                  <p:stCondLst>
                                    <p:cond delay="300"/>
                                  </p:stCondLst>
                                  <p:iterate type="lt">
                                    <p:tmPct val="10000"/>
                                  </p:iterate>
                                  <p:childTnLst>
                                    <p:set>
                                      <p:cBhvr>
                                        <p:cTn id="14" dur="700" fill="hold">
                                          <p:stCondLst>
                                            <p:cond delay="0"/>
                                          </p:stCondLst>
                                        </p:cTn>
                                        <p:tgtEl>
                                          <p:spTgt spid="7"/>
                                        </p:tgtEl>
                                        <p:attrNameLst>
                                          <p:attrName>style.visibility</p:attrName>
                                        </p:attrNameLst>
                                      </p:cBhvr>
                                      <p:to>
                                        <p:strVal val="visible"/>
                                      </p:to>
                                    </p:set>
                                    <p:anim to="" calcmode="lin" valueType="num">
                                      <p:cBhvr>
                                        <p:cTn id="15" dur="700" fill="hold">
                                          <p:stCondLst>
                                            <p:cond delay="0"/>
                                          </p:stCondLst>
                                        </p:cTn>
                                        <p:tgtEl>
                                          <p:spTgt spid="7"/>
                                        </p:tgtEl>
                                        <p:attrNameLst>
                                          <p:attrName>ppt_x</p:attrName>
                                        </p:attrNameLst>
                                      </p:cBhvr>
                                      <p:tavLst>
                                        <p:tav tm="0" fmla="#ppt_x+#ppt_w*((1.5-1.5*$)^3-(1.5-1.5*$)^2)">
                                          <p:val>
                                            <p:fltVal val="0"/>
                                          </p:val>
                                        </p:tav>
                                        <p:tav tm="100000">
                                          <p:val>
                                            <p:fltVal val="1"/>
                                          </p:val>
                                        </p:tav>
                                      </p:tavLst>
                                    </p:anim>
                                    <p:anim to="" calcmode="lin" valueType="num">
                                      <p:cBhvr>
                                        <p:cTn id="16" dur="700" fill="hold">
                                          <p:stCondLst>
                                            <p:cond delay="0"/>
                                          </p:stCondLst>
                                        </p:cTn>
                                        <p:tgtEl>
                                          <p:spTgt spid="7"/>
                                        </p:tgtEl>
                                        <p:attrNameLst>
                                          <p:attrName>style.rotation</p:attrName>
                                        </p:attrNameLst>
                                      </p:cBhvr>
                                      <p:tavLst>
                                        <p:tav tm="0" fmla="#ppt_r-45*((1.5-1.5*$)^3-(1.5-1.5*$)^2)">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4" name="文本框 3"/>
          <p:cNvSpPr txBox="1"/>
          <p:nvPr/>
        </p:nvSpPr>
        <p:spPr>
          <a:xfrm>
            <a:off x="2300105" y="1624784"/>
            <a:ext cx="1644676" cy="2646878"/>
          </a:xfrm>
          <a:prstGeom prst="rect">
            <a:avLst/>
          </a:prstGeom>
          <a:noFill/>
        </p:spPr>
        <p:txBody>
          <a:bodyPr wrap="square" rtlCol="0">
            <a:spAutoFit/>
          </a:bodyPr>
          <a:lstStyle/>
          <a:p>
            <a:pPr algn="ctr"/>
            <a:r>
              <a:rPr lang="en-US" altLang="zh-CN" sz="16600" dirty="0">
                <a:solidFill>
                  <a:schemeClr val="bg1"/>
                </a:solidFill>
                <a:latin typeface="Haettenschweiler" panose="020B0706040902060204" pitchFamily="34" charset="0"/>
                <a:ea typeface="方正兰亭超细黑简体" panose="02000000000000000000" pitchFamily="2" charset="-122"/>
              </a:rPr>
              <a:t>0</a:t>
            </a:r>
            <a:endParaRPr lang="zh-CN" altLang="en-US" sz="16600" dirty="0">
              <a:solidFill>
                <a:schemeClr val="bg1"/>
              </a:solidFill>
              <a:latin typeface="Haettenschweiler" panose="020B0706040902060204" pitchFamily="34" charset="0"/>
              <a:ea typeface="方正兰亭超细黑简体" panose="02000000000000000000" pitchFamily="2" charset="-122"/>
            </a:endParaRPr>
          </a:p>
        </p:txBody>
      </p:sp>
      <p:sp>
        <p:nvSpPr>
          <p:cNvPr id="5" name="文本框 4"/>
          <p:cNvSpPr txBox="1"/>
          <p:nvPr/>
        </p:nvSpPr>
        <p:spPr>
          <a:xfrm>
            <a:off x="5999608" y="2924197"/>
            <a:ext cx="3328874" cy="584775"/>
          </a:xfrm>
          <a:prstGeom prst="rect">
            <a:avLst/>
          </a:prstGeom>
          <a:noFill/>
        </p:spPr>
        <p:txBody>
          <a:bodyPr vert="horz" wrap="square" rtlCol="0">
            <a:spAutoFit/>
          </a:bodyPr>
          <a:lstStyle/>
          <a:p>
            <a:r>
              <a:rPr lang="zh-CN" altLang="en-US" sz="3200" dirty="0">
                <a:solidFill>
                  <a:srgbClr val="FF3300"/>
                </a:solidFill>
                <a:latin typeface="微软雅黑" panose="020B0503020204020204" pitchFamily="34" charset="-122"/>
                <a:ea typeface="微软雅黑" panose="020B0503020204020204" pitchFamily="34" charset="-122"/>
              </a:rPr>
              <a:t>竞选理由</a:t>
            </a:r>
            <a:endParaRPr lang="zh-CN" altLang="en-US" sz="3200" dirty="0">
              <a:solidFill>
                <a:srgbClr val="FF3300"/>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6028379" y="3568037"/>
            <a:ext cx="899160" cy="460375"/>
          </a:xfrm>
          <a:prstGeom prst="rect">
            <a:avLst/>
          </a:prstGeom>
          <a:noFill/>
        </p:spPr>
        <p:txBody>
          <a:bodyPr vert="horz" wrap="none" rtlCol="0">
            <a:spAutoFit/>
          </a:bodyPr>
          <a:lstStyle/>
          <a:p>
            <a:r>
              <a:rPr lang="en-US" altLang="zh-CN" sz="1200" dirty="0">
                <a:solidFill>
                  <a:schemeClr val="bg1"/>
                </a:solidFill>
                <a:latin typeface="微软雅黑" panose="020B0503020204020204" pitchFamily="34" charset="-122"/>
                <a:ea typeface="微软雅黑" panose="020B0503020204020204" pitchFamily="34" charset="-122"/>
              </a:rPr>
              <a:t>FOR</a:t>
            </a:r>
            <a:endParaRPr lang="en-US" altLang="zh-CN" sz="1200" dirty="0">
              <a:solidFill>
                <a:schemeClr val="bg1"/>
              </a:solidFill>
              <a:latin typeface="微软雅黑" panose="020B0503020204020204" pitchFamily="34" charset="-122"/>
              <a:ea typeface="微软雅黑" panose="020B0503020204020204" pitchFamily="34" charset="-122"/>
            </a:endParaRPr>
          </a:p>
          <a:p>
            <a:r>
              <a:rPr lang="en-US" altLang="zh-CN" sz="1200" dirty="0">
                <a:solidFill>
                  <a:schemeClr val="bg1"/>
                </a:solidFill>
                <a:latin typeface="微软雅黑" panose="020B0503020204020204" pitchFamily="34" charset="-122"/>
                <a:ea typeface="微软雅黑" panose="020B0503020204020204" pitchFamily="34" charset="-122"/>
              </a:rPr>
              <a:t>REASONS</a:t>
            </a:r>
            <a:endParaRPr lang="en-US" altLang="zh-CN" sz="1200" dirty="0">
              <a:solidFill>
                <a:schemeClr val="bg1"/>
              </a:solidFill>
              <a:latin typeface="微软雅黑" panose="020B0503020204020204" pitchFamily="34" charset="-122"/>
              <a:ea typeface="微软雅黑" panose="020B0503020204020204" pitchFamily="34" charset="-122"/>
            </a:endParaRPr>
          </a:p>
        </p:txBody>
      </p:sp>
      <p:sp>
        <p:nvSpPr>
          <p:cNvPr id="7" name="椭圆 6"/>
          <p:cNvSpPr/>
          <p:nvPr/>
        </p:nvSpPr>
        <p:spPr>
          <a:xfrm>
            <a:off x="-379787" y="-616791"/>
            <a:ext cx="4676667" cy="467666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140404" y="1624784"/>
            <a:ext cx="1644676" cy="2646878"/>
          </a:xfrm>
          <a:prstGeom prst="rect">
            <a:avLst/>
          </a:prstGeom>
          <a:noFill/>
        </p:spPr>
        <p:txBody>
          <a:bodyPr wrap="square" rtlCol="0">
            <a:spAutoFit/>
          </a:bodyPr>
          <a:lstStyle/>
          <a:p>
            <a:pPr algn="ctr"/>
            <a:r>
              <a:rPr lang="en-US" altLang="zh-CN" sz="16600" dirty="0">
                <a:solidFill>
                  <a:schemeClr val="bg1"/>
                </a:solidFill>
                <a:latin typeface="Haettenschweiler" panose="020B0706040902060204" pitchFamily="34" charset="0"/>
                <a:ea typeface="方正兰亭超细黑简体" panose="02000000000000000000" pitchFamily="2" charset="-122"/>
              </a:rPr>
              <a:t>3</a:t>
            </a:r>
            <a:endParaRPr lang="zh-CN" altLang="en-US" sz="16600" dirty="0">
              <a:solidFill>
                <a:schemeClr val="bg1"/>
              </a:solidFill>
              <a:latin typeface="Haettenschweiler" panose="020B0706040902060204" pitchFamily="34" charset="0"/>
              <a:ea typeface="方正兰亭超细黑简体" panose="02000000000000000000" pitchFamily="2" charset="-122"/>
            </a:endParaRPr>
          </a:p>
        </p:txBody>
      </p:sp>
      <p:grpSp>
        <p:nvGrpSpPr>
          <p:cNvPr id="17" name="组合 16"/>
          <p:cNvGrpSpPr/>
          <p:nvPr/>
        </p:nvGrpSpPr>
        <p:grpSpPr>
          <a:xfrm rot="5400000">
            <a:off x="10020669" y="2470302"/>
            <a:ext cx="215107" cy="1492563"/>
            <a:chOff x="11633885" y="2682719"/>
            <a:chExt cx="215107" cy="1492563"/>
          </a:xfrm>
        </p:grpSpPr>
        <p:sp>
          <p:nvSpPr>
            <p:cNvPr id="10" name="椭圆 9"/>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6096000" y="5041900"/>
            <a:ext cx="61162" cy="1387673"/>
            <a:chOff x="419100" y="5041900"/>
            <a:chExt cx="61162" cy="1387673"/>
          </a:xfrm>
        </p:grpSpPr>
        <p:cxnSp>
          <p:nvCxnSpPr>
            <p:cNvPr id="19" name="直接连接符 18"/>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文本框 20"/>
          <p:cNvSpPr txBox="1"/>
          <p:nvPr/>
        </p:nvSpPr>
        <p:spPr>
          <a:xfrm>
            <a:off x="1495785" y="3062694"/>
            <a:ext cx="1644676" cy="307777"/>
          </a:xfrm>
          <a:prstGeom prst="rect">
            <a:avLst/>
          </a:prstGeom>
          <a:noFill/>
        </p:spPr>
        <p:txBody>
          <a:bodyPr wrap="square" rtlCol="0">
            <a:spAutoFit/>
          </a:bodyPr>
          <a:lstStyle/>
          <a:p>
            <a:pPr algn="ctr"/>
            <a:r>
              <a:rPr lang="en-US" altLang="zh-CN" sz="1400" dirty="0">
                <a:solidFill>
                  <a:schemeClr val="bg1"/>
                </a:solidFill>
                <a:latin typeface="Haettenschweiler" panose="020B0706040902060204" pitchFamily="34" charset="0"/>
                <a:ea typeface="方正兰亭超细黑简体" panose="02000000000000000000" pitchFamily="2" charset="-122"/>
              </a:rPr>
              <a:t>PART</a:t>
            </a:r>
            <a:endParaRPr lang="zh-CN" altLang="en-US" sz="1400" dirty="0">
              <a:solidFill>
                <a:schemeClr val="bg1"/>
              </a:solidFill>
              <a:latin typeface="Haettenschweiler" panose="020B0706040902060204" pitchFamily="34" charset="0"/>
              <a:ea typeface="方正兰亭超细黑简体" panose="02000000000000000000"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iterate type="lt">
                                    <p:tmPct val="10000"/>
                                  </p:iterate>
                                  <p:childTnLst>
                                    <p:set>
                                      <p:cBhvr>
                                        <p:cTn id="6" dur="700" fill="hold">
                                          <p:stCondLst>
                                            <p:cond delay="0"/>
                                          </p:stCondLst>
                                        </p:cTn>
                                        <p:tgtEl>
                                          <p:spTgt spid="5"/>
                                        </p:tgtEl>
                                        <p:attrNameLst>
                                          <p:attrName>style.visibility</p:attrName>
                                        </p:attrNameLst>
                                      </p:cBhvr>
                                      <p:to>
                                        <p:strVal val="visible"/>
                                      </p:to>
                                    </p:set>
                                    <p:anim to="" calcmode="lin" valueType="num">
                                      <p:cBhvr>
                                        <p:cTn id="7" dur="700" fill="hold">
                                          <p:stCondLst>
                                            <p:cond delay="0"/>
                                          </p:stCondLst>
                                        </p:cTn>
                                        <p:tgtEl>
                                          <p:spTgt spid="5"/>
                                        </p:tgtEl>
                                        <p:attrNameLst>
                                          <p:attrName>ppt_x</p:attrName>
                                        </p:attrNameLst>
                                      </p:cBhvr>
                                      <p:tavLst>
                                        <p:tav tm="0" fmla="#ppt_x+#ppt_w*((1.5-1.5*$)^3-(1.5-1.5*$)^2)">
                                          <p:val>
                                            <p:fltVal val="0"/>
                                          </p:val>
                                        </p:tav>
                                        <p:tav tm="100000">
                                          <p:val>
                                            <p:fltVal val="1"/>
                                          </p:val>
                                        </p:tav>
                                      </p:tavLst>
                                    </p:anim>
                                    <p:anim to="" calcmode="lin" valueType="num">
                                      <p:cBhvr>
                                        <p:cTn id="8" dur="700" fill="hold">
                                          <p:stCondLst>
                                            <p:cond delay="0"/>
                                          </p:stCondLst>
                                        </p:cTn>
                                        <p:tgtEl>
                                          <p:spTgt spid="5"/>
                                        </p:tgtEl>
                                        <p:attrNameLst>
                                          <p:attrName>style.rotation</p:attrName>
                                        </p:attrNameLst>
                                      </p:cBhvr>
                                      <p:tavLst>
                                        <p:tav tm="0" fmla="#ppt_r-45*((1.5-1.5*$)^3-(1.5-1.5*$)^2)">
                                          <p:val>
                                            <p:fltVal val="0"/>
                                          </p:val>
                                        </p:tav>
                                        <p:tav tm="100000">
                                          <p:val>
                                            <p:fltVal val="1"/>
                                          </p:val>
                                        </p:tav>
                                      </p:tavLst>
                                    </p:anim>
                                  </p:childTnLst>
                                </p:cTn>
                              </p:par>
                              <p:par>
                                <p:cTn id="9" presetID="0" presetClass="entr" presetSubtype="0" fill="hold" grpId="0" nodeType="withEffect">
                                  <p:stCondLst>
                                    <p:cond delay="0"/>
                                  </p:stCondLst>
                                  <p:iterate type="lt">
                                    <p:tmPct val="10000"/>
                                  </p:iterate>
                                  <p:childTnLst>
                                    <p:set>
                                      <p:cBhvr>
                                        <p:cTn id="10" dur="700" fill="hold">
                                          <p:stCondLst>
                                            <p:cond delay="0"/>
                                          </p:stCondLst>
                                        </p:cTn>
                                        <p:tgtEl>
                                          <p:spTgt spid="6"/>
                                        </p:tgtEl>
                                        <p:attrNameLst>
                                          <p:attrName>style.visibility</p:attrName>
                                        </p:attrNameLst>
                                      </p:cBhvr>
                                      <p:to>
                                        <p:strVal val="visible"/>
                                      </p:to>
                                    </p:set>
                                    <p:anim to="" calcmode="lin" valueType="num">
                                      <p:cBhvr>
                                        <p:cTn id="11" dur="700" fill="hold">
                                          <p:stCondLst>
                                            <p:cond delay="0"/>
                                          </p:stCondLst>
                                        </p:cTn>
                                        <p:tgtEl>
                                          <p:spTgt spid="6"/>
                                        </p:tgtEl>
                                        <p:attrNameLst>
                                          <p:attrName>ppt_x</p:attrName>
                                        </p:attrNameLst>
                                      </p:cBhvr>
                                      <p:tavLst>
                                        <p:tav tm="0" fmla="#ppt_x+#ppt_w*((1.5-1.5*$)^3-(1.5-1.5*$)^2)">
                                          <p:val>
                                            <p:fltVal val="0"/>
                                          </p:val>
                                        </p:tav>
                                        <p:tav tm="100000">
                                          <p:val>
                                            <p:fltVal val="1"/>
                                          </p:val>
                                        </p:tav>
                                      </p:tavLst>
                                    </p:anim>
                                    <p:anim to="" calcmode="lin" valueType="num">
                                      <p:cBhvr>
                                        <p:cTn id="12" dur="700" fill="hold">
                                          <p:stCondLst>
                                            <p:cond delay="0"/>
                                          </p:stCondLst>
                                        </p:cTn>
                                        <p:tgtEl>
                                          <p:spTgt spid="6"/>
                                        </p:tgtEl>
                                        <p:attrNameLst>
                                          <p:attrName>style.rotation</p:attrName>
                                        </p:attrNameLst>
                                      </p:cBhvr>
                                      <p:tavLst>
                                        <p:tav tm="0" fmla="#ppt_r-45*((1.5-1.5*$)^3-(1.5-1.5*$)^2)">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2" name="椭圆 1"/>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343008" y="2926440"/>
            <a:ext cx="485668" cy="1035702"/>
            <a:chOff x="281805" y="3092969"/>
            <a:chExt cx="828000" cy="1035702"/>
          </a:xfrm>
        </p:grpSpPr>
        <p:sp>
          <p:nvSpPr>
            <p:cNvPr id="9" name="圆角矩形 8"/>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角矩形 10"/>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12"/>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343008" y="5041900"/>
            <a:ext cx="61162" cy="1387673"/>
            <a:chOff x="419100" y="5041900"/>
            <a:chExt cx="61162" cy="1387673"/>
          </a:xfrm>
        </p:grpSpPr>
        <p:cxnSp>
          <p:nvCxnSpPr>
            <p:cNvPr id="15" name="直接连接符 14"/>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椭圆 19"/>
          <p:cNvSpPr/>
          <p:nvPr/>
        </p:nvSpPr>
        <p:spPr>
          <a:xfrm>
            <a:off x="3998686" y="1331686"/>
            <a:ext cx="4194628" cy="4194628"/>
          </a:xfrm>
          <a:prstGeom prst="ellipse">
            <a:avLst/>
          </a:prstGeom>
          <a:solidFill>
            <a:srgbClr val="FF33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4205335" y="4541312"/>
            <a:ext cx="908193" cy="908193"/>
          </a:xfrm>
          <a:prstGeom prst="ellipse">
            <a:avLst/>
          </a:prstGeom>
          <a:solidFill>
            <a:srgbClr val="FF33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7981626" y="1380148"/>
            <a:ext cx="731648" cy="731646"/>
          </a:xfrm>
          <a:prstGeom prst="ellipse">
            <a:avLst/>
          </a:prstGeom>
          <a:solidFill>
            <a:srgbClr val="FF33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739217" y="5041900"/>
            <a:ext cx="908193" cy="908193"/>
          </a:xfrm>
          <a:prstGeom prst="ellipse">
            <a:avLst/>
          </a:prstGeom>
          <a:solidFill>
            <a:srgbClr val="FF33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4066613" y="2111612"/>
            <a:ext cx="445698" cy="445698"/>
          </a:xfrm>
          <a:prstGeom prst="ellipse">
            <a:avLst/>
          </a:prstGeom>
          <a:solidFill>
            <a:srgbClr val="FF3300">
              <a:alpha val="50000"/>
            </a:srgbClr>
          </a:solid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3677793" y="1976972"/>
            <a:ext cx="192531" cy="192531"/>
          </a:xfrm>
          <a:prstGeom prst="ellipse">
            <a:avLst/>
          </a:prstGeom>
          <a:solidFill>
            <a:srgbClr val="FF3300">
              <a:alpha val="30000"/>
            </a:srgbClr>
          </a:solidFill>
          <a:ln w="1905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000782" y="4056156"/>
            <a:ext cx="192531" cy="192531"/>
          </a:xfrm>
          <a:prstGeom prst="ellipse">
            <a:avLst/>
          </a:prstGeom>
          <a:solidFill>
            <a:srgbClr val="FF3300">
              <a:alpha val="70000"/>
            </a:srgbClr>
          </a:solidFill>
          <a:ln w="190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6839423" y="1380147"/>
            <a:ext cx="445698" cy="445698"/>
          </a:xfrm>
          <a:prstGeom prst="ellipse">
            <a:avLst/>
          </a:prstGeom>
          <a:solidFill>
            <a:srgbClr val="FF3300">
              <a:alpha val="90000"/>
            </a:srgbClr>
          </a:solidFill>
          <a:ln w="19050">
            <a:solidFill>
              <a:schemeClr val="bg1">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3870325" y="325120"/>
            <a:ext cx="4323080" cy="583565"/>
          </a:xfrm>
          <a:prstGeom prst="rect">
            <a:avLst/>
          </a:prstGeom>
          <a:noFill/>
        </p:spPr>
        <p:txBody>
          <a:bodyPr wrap="square" rtlCol="0">
            <a:spAutoFit/>
          </a:bodyPr>
          <a:lstStyle/>
          <a:p>
            <a:pPr algn="ctr"/>
            <a:r>
              <a:rPr lang="zh-CN" altLang="en-US" sz="3200" dirty="0">
                <a:solidFill>
                  <a:schemeClr val="bg1"/>
                </a:solidFill>
                <a:latin typeface="微软雅黑" panose="020B0503020204020204" pitchFamily="34" charset="-122"/>
                <a:ea typeface="微软雅黑" panose="020B0503020204020204" pitchFamily="34" charset="-122"/>
              </a:rPr>
              <a:t>良好的性格服务意识</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7947339" y="1515137"/>
            <a:ext cx="800219" cy="461665"/>
          </a:xfrm>
          <a:prstGeom prst="rect">
            <a:avLst/>
          </a:prstGeom>
          <a:noFill/>
        </p:spPr>
        <p:txBody>
          <a:bodyPr wrap="none" rtlCol="0">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乐观</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4259321" y="4765210"/>
            <a:ext cx="800219" cy="461665"/>
          </a:xfrm>
          <a:prstGeom prst="rect">
            <a:avLst/>
          </a:prstGeom>
          <a:noFill/>
        </p:spPr>
        <p:txBody>
          <a:bodyPr wrap="none" rtlCol="0">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踏实</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7793203" y="5295481"/>
            <a:ext cx="800220" cy="461665"/>
          </a:xfrm>
          <a:prstGeom prst="rect">
            <a:avLst/>
          </a:prstGeom>
          <a:noFill/>
        </p:spPr>
        <p:txBody>
          <a:bodyPr wrap="none" rtlCol="0">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奉献</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77" name="文本框 76"/>
          <p:cNvSpPr txBox="1"/>
          <p:nvPr/>
        </p:nvSpPr>
        <p:spPr>
          <a:xfrm>
            <a:off x="1385028" y="1838873"/>
            <a:ext cx="1753844" cy="1476375"/>
          </a:xfrm>
          <a:prstGeom prst="rect">
            <a:avLst/>
          </a:prstGeom>
          <a:noFill/>
        </p:spPr>
        <p:txBody>
          <a:bodyPr wrap="square" rtlCol="0">
            <a:spAutoFit/>
          </a:bodyPr>
          <a:lstStyle/>
          <a:p>
            <a:pPr algn="just">
              <a:lnSpc>
                <a:spcPct val="125000"/>
              </a:lnSpc>
            </a:pPr>
            <a:r>
              <a:rPr lang="en-US" altLang="zh-CN" sz="1000" dirty="0">
                <a:solidFill>
                  <a:schemeClr val="bg1"/>
                </a:solidFill>
                <a:latin typeface="微软雅黑" panose="020B0503020204020204" pitchFamily="34" charset="-122"/>
                <a:ea typeface="微软雅黑" panose="020B0503020204020204" pitchFamily="34" charset="-122"/>
              </a:rPr>
              <a:t>       </a:t>
            </a:r>
            <a:r>
              <a:rPr lang="zh-CN" altLang="en-US" sz="1200" b="1" dirty="0">
                <a:solidFill>
                  <a:schemeClr val="bg1"/>
                </a:solidFill>
                <a:latin typeface="微软雅黑" panose="020B0503020204020204" pitchFamily="34" charset="-122"/>
                <a:ea typeface="微软雅黑" panose="020B0503020204020204" pitchFamily="34" charset="-122"/>
              </a:rPr>
              <a:t>我有足够的工作热情。一名好的学生干部最首要的就是要有工作热情，因为热情是工作的原动力，拥有了热情才能主动服务于同学。</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cxnSp>
        <p:nvCxnSpPr>
          <p:cNvPr id="79" name="直接连接符 78"/>
          <p:cNvCxnSpPr/>
          <p:nvPr/>
        </p:nvCxnSpPr>
        <p:spPr>
          <a:xfrm>
            <a:off x="1407535" y="1660518"/>
            <a:ext cx="1731337"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nvSpPr>
        <p:spPr>
          <a:xfrm>
            <a:off x="1385028" y="4217474"/>
            <a:ext cx="1753844" cy="1938020"/>
          </a:xfrm>
          <a:prstGeom prst="rect">
            <a:avLst/>
          </a:prstGeom>
          <a:noFill/>
        </p:spPr>
        <p:txBody>
          <a:bodyPr wrap="square" rtlCol="0">
            <a:spAutoFit/>
          </a:bodyPr>
          <a:lstStyle/>
          <a:p>
            <a:pPr algn="just">
              <a:lnSpc>
                <a:spcPct val="125000"/>
              </a:lnSpc>
            </a:pPr>
            <a:r>
              <a:rPr lang="en-US" altLang="zh-CN" sz="1000" dirty="0">
                <a:solidFill>
                  <a:schemeClr val="bg1"/>
                </a:solidFill>
                <a:latin typeface="微软雅黑" panose="020B0503020204020204" pitchFamily="34" charset="-122"/>
                <a:ea typeface="微软雅黑" panose="020B0503020204020204" pitchFamily="34" charset="-122"/>
              </a:rPr>
              <a:t>       </a:t>
            </a:r>
            <a:r>
              <a:rPr lang="zh-CN" altLang="en-US" sz="1200" b="1" dirty="0">
                <a:solidFill>
                  <a:schemeClr val="bg1"/>
                </a:solidFill>
                <a:latin typeface="微软雅黑" panose="020B0503020204020204" pitchFamily="34" charset="-122"/>
                <a:ea typeface="微软雅黑" panose="020B0503020204020204" pitchFamily="34" charset="-122"/>
              </a:rPr>
              <a:t>作为一名活动部成员我深刻了解到：主席团就相当于一名领航员。只有组织好所有人和协调好各个部门的工作，尽心尽职地完成自身的工作，才能真正做到服务于广大同学。</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cxnSp>
        <p:nvCxnSpPr>
          <p:cNvPr id="84" name="直接连接符 83"/>
          <p:cNvCxnSpPr/>
          <p:nvPr/>
        </p:nvCxnSpPr>
        <p:spPr>
          <a:xfrm>
            <a:off x="1407535" y="4039119"/>
            <a:ext cx="1731337"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86" name="文本框 85"/>
          <p:cNvSpPr txBox="1"/>
          <p:nvPr/>
        </p:nvSpPr>
        <p:spPr>
          <a:xfrm>
            <a:off x="9053128" y="1838873"/>
            <a:ext cx="1753844" cy="1938020"/>
          </a:xfrm>
          <a:prstGeom prst="rect">
            <a:avLst/>
          </a:prstGeom>
          <a:noFill/>
        </p:spPr>
        <p:txBody>
          <a:bodyPr wrap="square" rtlCol="0">
            <a:spAutoFit/>
          </a:bodyPr>
          <a:lstStyle/>
          <a:p>
            <a:pPr algn="just">
              <a:lnSpc>
                <a:spcPct val="125000"/>
              </a:lnSpc>
            </a:pPr>
            <a:r>
              <a:rPr lang="en-US" altLang="zh-CN" sz="1000" dirty="0">
                <a:solidFill>
                  <a:schemeClr val="bg1"/>
                </a:solidFill>
                <a:latin typeface="微软雅黑" panose="020B0503020204020204" pitchFamily="34" charset="-122"/>
                <a:ea typeface="微软雅黑" panose="020B0503020204020204" pitchFamily="34" charset="-122"/>
              </a:rPr>
              <a:t>       </a:t>
            </a:r>
            <a:r>
              <a:rPr lang="zh-CN" altLang="en-US" sz="1200" b="1" dirty="0">
                <a:solidFill>
                  <a:schemeClr val="bg1"/>
                </a:solidFill>
                <a:latin typeface="微软雅黑" panose="020B0503020204020204" pitchFamily="34" charset="-122"/>
                <a:ea typeface="微软雅黑" panose="020B0503020204020204" pitchFamily="34" charset="-122"/>
              </a:rPr>
              <a:t>一座大厦不可能只由一根柱子来支撑。正如马克思，恩格斯所说：只有在集体中，人才能获得全面发展才能的机会。可见一个人的能力是有限的。要想搞好一个组织，就得分工合作。</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cxnSp>
        <p:nvCxnSpPr>
          <p:cNvPr id="87" name="直接连接符 86"/>
          <p:cNvCxnSpPr/>
          <p:nvPr/>
        </p:nvCxnSpPr>
        <p:spPr>
          <a:xfrm>
            <a:off x="9075635" y="1660518"/>
            <a:ext cx="1731337"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89" name="文本框 88"/>
          <p:cNvSpPr txBox="1"/>
          <p:nvPr/>
        </p:nvSpPr>
        <p:spPr>
          <a:xfrm>
            <a:off x="9053128" y="4217474"/>
            <a:ext cx="1753844" cy="1706880"/>
          </a:xfrm>
          <a:prstGeom prst="rect">
            <a:avLst/>
          </a:prstGeom>
          <a:noFill/>
        </p:spPr>
        <p:txBody>
          <a:bodyPr wrap="square" rtlCol="0">
            <a:spAutoFit/>
          </a:bodyPr>
          <a:lstStyle/>
          <a:p>
            <a:pPr algn="just">
              <a:lnSpc>
                <a:spcPct val="125000"/>
              </a:lnSpc>
            </a:pPr>
            <a:r>
              <a:rPr lang="en-US" altLang="zh-CN" sz="1200" b="1" dirty="0">
                <a:solidFill>
                  <a:schemeClr val="bg1"/>
                </a:solidFill>
                <a:latin typeface="微软雅黑" panose="020B0503020204020204" pitchFamily="34" charset="-122"/>
                <a:ea typeface="微软雅黑" panose="020B0503020204020204" pitchFamily="34" charset="-122"/>
              </a:rPr>
              <a:t>       </a:t>
            </a:r>
            <a:r>
              <a:rPr lang="zh-CN" altLang="en-US" sz="1200" b="1" dirty="0">
                <a:solidFill>
                  <a:schemeClr val="bg1"/>
                </a:solidFill>
                <a:latin typeface="微软雅黑" panose="020B0503020204020204" pitchFamily="34" charset="-122"/>
                <a:ea typeface="微软雅黑" panose="020B0503020204020204" pitchFamily="34" charset="-122"/>
              </a:rPr>
              <a:t>最后，身为组织负责人，就应当事事以大局为重，一切以集体利益为主</a:t>
            </a:r>
            <a:r>
              <a:rPr lang="en-US" altLang="zh-CN" sz="1200" b="1" dirty="0">
                <a:solidFill>
                  <a:schemeClr val="bg1"/>
                </a:solidFill>
                <a:latin typeface="微软雅黑" panose="020B0503020204020204" pitchFamily="34" charset="-122"/>
                <a:ea typeface="微软雅黑" panose="020B0503020204020204" pitchFamily="34" charset="-122"/>
              </a:rPr>
              <a:t>!</a:t>
            </a:r>
            <a:r>
              <a:rPr lang="zh-CN" altLang="en-US" sz="1200" b="1" dirty="0">
                <a:solidFill>
                  <a:schemeClr val="bg1"/>
                </a:solidFill>
                <a:latin typeface="微软雅黑" panose="020B0503020204020204" pitchFamily="34" charset="-122"/>
                <a:ea typeface="微软雅黑" panose="020B0503020204020204" pitchFamily="34" charset="-122"/>
              </a:rPr>
              <a:t>这就要求有高度的责任感和吃苦耐劳的精神</a:t>
            </a:r>
            <a:r>
              <a:rPr lang="en-US" altLang="zh-CN" sz="1200" b="1" dirty="0">
                <a:solidFill>
                  <a:schemeClr val="bg1"/>
                </a:solidFill>
                <a:latin typeface="微软雅黑" panose="020B0503020204020204" pitchFamily="34" charset="-122"/>
                <a:ea typeface="微软雅黑" panose="020B0503020204020204" pitchFamily="34" charset="-122"/>
              </a:rPr>
              <a:t>!</a:t>
            </a:r>
            <a:r>
              <a:rPr lang="zh-CN" altLang="en-US" sz="1200" b="1" dirty="0">
                <a:solidFill>
                  <a:schemeClr val="bg1"/>
                </a:solidFill>
                <a:latin typeface="微软雅黑" panose="020B0503020204020204" pitchFamily="34" charset="-122"/>
                <a:ea typeface="微软雅黑" panose="020B0503020204020204" pitchFamily="34" charset="-122"/>
              </a:rPr>
              <a:t>同时，我会不断地学习。</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cxnSp>
        <p:nvCxnSpPr>
          <p:cNvPr id="90" name="直接连接符 89"/>
          <p:cNvCxnSpPr/>
          <p:nvPr/>
        </p:nvCxnSpPr>
        <p:spPr>
          <a:xfrm>
            <a:off x="9075635" y="4039119"/>
            <a:ext cx="1731337"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40" name="PA-文本框 39"/>
          <p:cNvSpPr txBox="1"/>
          <p:nvPr>
            <p:custDataLst>
              <p:tags r:id="rId1"/>
            </p:custDataLst>
          </p:nvPr>
        </p:nvSpPr>
        <p:spPr>
          <a:xfrm>
            <a:off x="342900" y="908685"/>
            <a:ext cx="704850" cy="460375"/>
          </a:xfrm>
          <a:prstGeom prst="rect">
            <a:avLst/>
          </a:prstGeom>
          <a:noFill/>
        </p:spPr>
        <p:txBody>
          <a:bodyPr wrap="square" rtlCol="0">
            <a:spAutoFit/>
          </a:bodyPr>
          <a:p>
            <a:r>
              <a:rPr lang="zh-CN" altLang="en-US" sz="1200" b="1" dirty="0">
                <a:solidFill>
                  <a:schemeClr val="bg1"/>
                </a:solidFill>
                <a:latin typeface="微软雅黑" panose="020B0503020204020204" pitchFamily="34" charset="-122"/>
                <a:ea typeface="微软雅黑" panose="020B0503020204020204" pitchFamily="34" charset="-122"/>
              </a:rPr>
              <a:t>邓</a:t>
            </a:r>
            <a:endParaRPr lang="zh-CN" altLang="en-US" sz="1200" b="1"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鸿伟</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34" name="PA-文本框 38"/>
          <p:cNvSpPr txBox="1"/>
          <p:nvPr>
            <p:custDataLst>
              <p:tags r:id="rId2"/>
            </p:custDataLst>
          </p:nvPr>
        </p:nvSpPr>
        <p:spPr>
          <a:xfrm>
            <a:off x="342900" y="509905"/>
            <a:ext cx="1083945" cy="398780"/>
          </a:xfrm>
          <a:prstGeom prst="rect">
            <a:avLst/>
          </a:prstGeom>
          <a:noFill/>
        </p:spPr>
        <p:txBody>
          <a:bodyPr wrap="square" rtlCol="0">
            <a:spAutoFit/>
          </a:bodyPr>
          <a:p>
            <a:r>
              <a:rPr lang="en-US" altLang="zh-CN" sz="1000" b="1" dirty="0">
                <a:solidFill>
                  <a:schemeClr val="bg1"/>
                </a:solidFill>
                <a:latin typeface="微软雅黑" panose="020B0503020204020204" pitchFamily="34" charset="-122"/>
                <a:ea typeface="微软雅黑" panose="020B0503020204020204" pitchFamily="34" charset="-122"/>
              </a:rPr>
              <a:t>DENG</a:t>
            </a:r>
            <a:endParaRPr lang="en-US" altLang="zh-CN" sz="1000" b="1" dirty="0">
              <a:solidFill>
                <a:schemeClr val="bg1"/>
              </a:solidFill>
              <a:latin typeface="微软雅黑" panose="020B0503020204020204" pitchFamily="34" charset="-122"/>
              <a:ea typeface="微软雅黑" panose="020B0503020204020204" pitchFamily="34" charset="-122"/>
            </a:endParaRPr>
          </a:p>
          <a:p>
            <a:r>
              <a:rPr lang="en-US" altLang="zh-CN" sz="1000" dirty="0">
                <a:solidFill>
                  <a:schemeClr val="bg1"/>
                </a:solidFill>
                <a:latin typeface="微软雅黑" panose="020B0503020204020204" pitchFamily="34" charset="-122"/>
                <a:ea typeface="微软雅黑" panose="020B0503020204020204" pitchFamily="34" charset="-122"/>
              </a:rPr>
              <a:t>HONGWEI</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4559935" y="2853055"/>
            <a:ext cx="3072130" cy="1322070"/>
          </a:xfrm>
          <a:prstGeom prst="rect">
            <a:avLst/>
          </a:prstGeom>
          <a:noFill/>
        </p:spPr>
        <p:txBody>
          <a:bodyPr wrap="square" rtlCol="0">
            <a:spAutoFit/>
          </a:bodyPr>
          <a:p>
            <a:r>
              <a:rPr lang="en-US" altLang="zh-CN" sz="8000" b="1">
                <a:solidFill>
                  <a:schemeClr val="bg1"/>
                </a:solidFill>
                <a:latin typeface="Comic Sans MS" panose="030F0702030302020204" charset="0"/>
                <a:cs typeface="Comic Sans MS" panose="030F0702030302020204" charset="0"/>
              </a:rPr>
              <a:t>WHY?</a:t>
            </a:r>
            <a:endParaRPr lang="en-US" altLang="zh-CN" sz="8000" b="1">
              <a:solidFill>
                <a:schemeClr val="bg1"/>
              </a:solidFill>
              <a:latin typeface="Comic Sans MS" panose="030F0702030302020204" charset="0"/>
              <a:cs typeface="Comic Sans MS" panose="030F0702030302020204" charset="0"/>
            </a:endParaRPr>
          </a:p>
        </p:txBody>
      </p:sp>
      <p:sp>
        <p:nvSpPr>
          <p:cNvPr id="18" name="椭圆 17"/>
          <p:cNvSpPr/>
          <p:nvPr/>
        </p:nvSpPr>
        <p:spPr>
          <a:xfrm rot="8100000">
            <a:off x="1616075" y="358775"/>
            <a:ext cx="950595" cy="966470"/>
          </a:xfrm>
          <a:prstGeom prst="ellipse">
            <a:avLst/>
          </a:prstGeom>
          <a:solidFill>
            <a:srgbClr val="FF3300">
              <a:alpha val="50000"/>
            </a:srgbClr>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9" name="文本框 48"/>
          <p:cNvSpPr txBox="1"/>
          <p:nvPr/>
        </p:nvSpPr>
        <p:spPr>
          <a:xfrm>
            <a:off x="1683273" y="611223"/>
            <a:ext cx="815944" cy="461665"/>
          </a:xfrm>
          <a:prstGeom prst="rect">
            <a:avLst/>
          </a:prstGeom>
          <a:noFill/>
        </p:spPr>
        <p:txBody>
          <a:bodyPr vert="horz" wrap="square" rtlCol="0">
            <a:spAutoFit/>
          </a:bodyPr>
          <a:p>
            <a:pPr algn="ctr"/>
            <a:r>
              <a:rPr lang="zh-CN" altLang="en-US" sz="1200" dirty="0">
                <a:solidFill>
                  <a:schemeClr val="bg1"/>
                </a:solidFill>
                <a:latin typeface="微软雅黑" panose="020B0503020204020204" pitchFamily="34" charset="-122"/>
                <a:ea typeface="微软雅黑" panose="020B0503020204020204" pitchFamily="34" charset="-122"/>
              </a:rPr>
              <a:t>实现自我的价值</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9" name="椭圆 18"/>
          <p:cNvSpPr/>
          <p:nvPr/>
        </p:nvSpPr>
        <p:spPr>
          <a:xfrm rot="8100000">
            <a:off x="8395970" y="358775"/>
            <a:ext cx="950595" cy="966470"/>
          </a:xfrm>
          <a:prstGeom prst="ellipse">
            <a:avLst/>
          </a:prstGeom>
          <a:solidFill>
            <a:srgbClr val="FF3300">
              <a:alpha val="50000"/>
            </a:srgbClr>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椭圆 31"/>
          <p:cNvSpPr/>
          <p:nvPr/>
        </p:nvSpPr>
        <p:spPr>
          <a:xfrm rot="8100000">
            <a:off x="10796270" y="358775"/>
            <a:ext cx="950595" cy="966470"/>
          </a:xfrm>
          <a:prstGeom prst="ellipse">
            <a:avLst/>
          </a:prstGeom>
          <a:solidFill>
            <a:srgbClr val="FF3300">
              <a:alpha val="50000"/>
            </a:srgbClr>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3" name="椭圆 32"/>
          <p:cNvSpPr/>
          <p:nvPr/>
        </p:nvSpPr>
        <p:spPr>
          <a:xfrm rot="8100000">
            <a:off x="2971800" y="358775"/>
            <a:ext cx="950595" cy="966470"/>
          </a:xfrm>
          <a:prstGeom prst="ellipse">
            <a:avLst/>
          </a:prstGeom>
          <a:solidFill>
            <a:srgbClr val="FF3300">
              <a:alpha val="50000"/>
            </a:srgbClr>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文本框 45"/>
          <p:cNvSpPr txBox="1"/>
          <p:nvPr/>
        </p:nvSpPr>
        <p:spPr>
          <a:xfrm>
            <a:off x="3039253" y="611223"/>
            <a:ext cx="815944" cy="461665"/>
          </a:xfrm>
          <a:prstGeom prst="rect">
            <a:avLst/>
          </a:prstGeom>
          <a:noFill/>
        </p:spPr>
        <p:txBody>
          <a:bodyPr vert="horz" wrap="square" rtlCol="0">
            <a:spAutoFit/>
          </a:bodyPr>
          <a:p>
            <a:pPr algn="ctr"/>
            <a:r>
              <a:rPr lang="zh-CN" altLang="en-US" sz="1200" dirty="0">
                <a:solidFill>
                  <a:schemeClr val="bg1"/>
                </a:solidFill>
                <a:latin typeface="微软雅黑" panose="020B0503020204020204" pitchFamily="34" charset="-122"/>
                <a:ea typeface="微软雅黑" panose="020B0503020204020204" pitchFamily="34" charset="-122"/>
              </a:rPr>
              <a:t>服务同学的热情</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47" name="文本框 46"/>
          <p:cNvSpPr txBox="1"/>
          <p:nvPr/>
        </p:nvSpPr>
        <p:spPr>
          <a:xfrm>
            <a:off x="8463168" y="611477"/>
            <a:ext cx="815944" cy="461665"/>
          </a:xfrm>
          <a:prstGeom prst="rect">
            <a:avLst/>
          </a:prstGeom>
          <a:noFill/>
        </p:spPr>
        <p:txBody>
          <a:bodyPr vert="horz" wrap="square" rtlCol="0">
            <a:spAutoFit/>
          </a:bodyPr>
          <a:p>
            <a:pPr algn="ctr"/>
            <a:r>
              <a:rPr lang="zh-CN" altLang="en-US" sz="1200" dirty="0">
                <a:solidFill>
                  <a:schemeClr val="bg1"/>
                </a:solidFill>
                <a:latin typeface="微软雅黑" panose="020B0503020204020204" pitchFamily="34" charset="-122"/>
                <a:ea typeface="微软雅黑" panose="020B0503020204020204" pitchFamily="34" charset="-122"/>
              </a:rPr>
              <a:t>热爱这个大家庭</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48" name="文本框 47"/>
          <p:cNvSpPr txBox="1"/>
          <p:nvPr/>
        </p:nvSpPr>
        <p:spPr>
          <a:xfrm>
            <a:off x="10863723" y="611477"/>
            <a:ext cx="815944" cy="461665"/>
          </a:xfrm>
          <a:prstGeom prst="rect">
            <a:avLst/>
          </a:prstGeom>
          <a:noFill/>
        </p:spPr>
        <p:txBody>
          <a:bodyPr vert="horz" wrap="square" rtlCol="0">
            <a:spAutoFit/>
          </a:bodyPr>
          <a:p>
            <a:pPr algn="ctr"/>
            <a:r>
              <a:rPr lang="zh-CN" altLang="en-US" sz="1200" dirty="0">
                <a:solidFill>
                  <a:schemeClr val="bg1"/>
                </a:solidFill>
                <a:latin typeface="微软雅黑" panose="020B0503020204020204" pitchFamily="34" charset="-122"/>
                <a:ea typeface="微软雅黑" panose="020B0503020204020204" pitchFamily="34" charset="-122"/>
              </a:rPr>
              <a:t>更多的学习机会</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2" name="文本框 1"/>
          <p:cNvSpPr txBox="1"/>
          <p:nvPr/>
        </p:nvSpPr>
        <p:spPr>
          <a:xfrm>
            <a:off x="5583180" y="3013317"/>
            <a:ext cx="1025640" cy="398780"/>
          </a:xfrm>
          <a:prstGeom prst="rect">
            <a:avLst/>
          </a:prstGeom>
          <a:noFill/>
        </p:spPr>
        <p:txBody>
          <a:bodyPr vert="horz" wrap="square" rtlCol="0">
            <a:spAutoFit/>
          </a:bodyPr>
          <a:lstStyle/>
          <a:p>
            <a:pPr algn="ctr"/>
            <a:r>
              <a:rPr lang="zh-CN" altLang="en-US" sz="2000" b="1" dirty="0">
                <a:solidFill>
                  <a:srgbClr val="FF3300"/>
                </a:solidFill>
                <a:latin typeface="微软雅黑" panose="020B0503020204020204" pitchFamily="34" charset="-122"/>
                <a:ea typeface="微软雅黑" panose="020B0503020204020204" pitchFamily="34" charset="-122"/>
              </a:rPr>
              <a:t>座右铭</a:t>
            </a:r>
            <a:endParaRPr lang="zh-CN" altLang="en-US" sz="2000" b="1" dirty="0">
              <a:solidFill>
                <a:srgbClr val="FF3300"/>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4571365" y="1717709"/>
            <a:ext cx="3048002" cy="1569660"/>
          </a:xfrm>
          <a:prstGeom prst="rect">
            <a:avLst/>
          </a:prstGeom>
          <a:noFill/>
        </p:spPr>
        <p:txBody>
          <a:bodyPr wrap="square" rtlCol="0">
            <a:spAutoFit/>
          </a:bodyPr>
          <a:lstStyle/>
          <a:p>
            <a:pPr algn="ctr"/>
            <a:r>
              <a:rPr lang="en-US" altLang="zh-CN" sz="9600" dirty="0">
                <a:solidFill>
                  <a:schemeClr val="bg1"/>
                </a:solidFill>
                <a:latin typeface="Haettenschweiler" panose="020B0706040902060204" pitchFamily="34" charset="0"/>
                <a:ea typeface="方正兰亭超细黑简体" panose="02000000000000000000" pitchFamily="2" charset="-122"/>
              </a:rPr>
              <a:t>MOTTO</a:t>
            </a:r>
            <a:endParaRPr lang="zh-CN" altLang="en-US" sz="9600" dirty="0">
              <a:solidFill>
                <a:schemeClr val="bg1"/>
              </a:solidFill>
              <a:latin typeface="Haettenschweiler" panose="020B0706040902060204" pitchFamily="34" charset="0"/>
              <a:ea typeface="方正兰亭超细黑简体" panose="02000000000000000000" pitchFamily="2" charset="-122"/>
            </a:endParaRPr>
          </a:p>
        </p:txBody>
      </p:sp>
      <p:sp>
        <p:nvSpPr>
          <p:cNvPr id="4" name="文本框 3"/>
          <p:cNvSpPr txBox="1"/>
          <p:nvPr/>
        </p:nvSpPr>
        <p:spPr>
          <a:xfrm>
            <a:off x="4243805" y="4414571"/>
            <a:ext cx="3577392" cy="973472"/>
          </a:xfrm>
          <a:prstGeom prst="rect">
            <a:avLst/>
          </a:prstGeom>
          <a:noFill/>
        </p:spPr>
        <p:txBody>
          <a:bodyPr wrap="square" rtlCol="0">
            <a:spAutoFit/>
          </a:bodyPr>
          <a:lstStyle/>
          <a:p>
            <a:pPr algn="ctr">
              <a:lnSpc>
                <a:spcPct val="125000"/>
              </a:lnSpc>
            </a:pPr>
            <a:r>
              <a:rPr lang="zh-CN" altLang="en-US" sz="2400" dirty="0">
                <a:solidFill>
                  <a:schemeClr val="bg1"/>
                </a:solidFill>
                <a:latin typeface="微软雅黑" panose="020B0503020204020204" pitchFamily="34" charset="-122"/>
                <a:ea typeface="微软雅黑" panose="020B0503020204020204" pitchFamily="34" charset="-122"/>
              </a:rPr>
              <a:t>就是要让那些想得美的</a:t>
            </a:r>
            <a:endParaRPr lang="en-US" altLang="zh-CN" sz="2400" dirty="0">
              <a:solidFill>
                <a:schemeClr val="bg1"/>
              </a:solidFill>
              <a:latin typeface="微软雅黑" panose="020B0503020204020204" pitchFamily="34" charset="-122"/>
              <a:ea typeface="微软雅黑" panose="020B0503020204020204" pitchFamily="34" charset="-122"/>
            </a:endParaRPr>
          </a:p>
          <a:p>
            <a:pPr algn="ctr">
              <a:lnSpc>
                <a:spcPct val="125000"/>
              </a:lnSpc>
            </a:pPr>
            <a:r>
              <a:rPr lang="zh-CN" altLang="en-US" sz="2400" dirty="0">
                <a:solidFill>
                  <a:schemeClr val="bg1"/>
                </a:solidFill>
                <a:latin typeface="微软雅黑" panose="020B0503020204020204" pitchFamily="34" charset="-122"/>
                <a:ea typeface="微软雅黑" panose="020B0503020204020204" pitchFamily="34" charset="-122"/>
              </a:rPr>
              <a:t>都变成干得漂亮</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5" name="椭圆 4"/>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343008" y="2926440"/>
            <a:ext cx="485668" cy="1035702"/>
            <a:chOff x="281805" y="3092969"/>
            <a:chExt cx="828000" cy="1035702"/>
          </a:xfrm>
        </p:grpSpPr>
        <p:sp>
          <p:nvSpPr>
            <p:cNvPr id="12" name="圆角矩形 8"/>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9"/>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圆角矩形 10"/>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11"/>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圆角矩形 12"/>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343008" y="5041900"/>
            <a:ext cx="61162" cy="1387673"/>
            <a:chOff x="419100" y="5041900"/>
            <a:chExt cx="61162" cy="1387673"/>
          </a:xfrm>
        </p:grpSpPr>
        <p:cxnSp>
          <p:nvCxnSpPr>
            <p:cNvPr id="18" name="直接连接符 17"/>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PA-文本框 38"/>
          <p:cNvSpPr txBox="1"/>
          <p:nvPr>
            <p:custDataLst>
              <p:tags r:id="rId1"/>
            </p:custDataLst>
          </p:nvPr>
        </p:nvSpPr>
        <p:spPr>
          <a:xfrm>
            <a:off x="342900" y="509905"/>
            <a:ext cx="1083945" cy="398780"/>
          </a:xfrm>
          <a:prstGeom prst="rect">
            <a:avLst/>
          </a:prstGeom>
          <a:noFill/>
        </p:spPr>
        <p:txBody>
          <a:bodyPr wrap="square" rtlCol="0">
            <a:spAutoFit/>
          </a:bodyPr>
          <a:lstStyle/>
          <a:p>
            <a:r>
              <a:rPr lang="en-US" altLang="zh-CN" sz="1000" b="1" dirty="0">
                <a:solidFill>
                  <a:schemeClr val="bg1"/>
                </a:solidFill>
                <a:latin typeface="微软雅黑" panose="020B0503020204020204" pitchFamily="34" charset="-122"/>
                <a:ea typeface="微软雅黑" panose="020B0503020204020204" pitchFamily="34" charset="-122"/>
              </a:rPr>
              <a:t>DENG</a:t>
            </a:r>
            <a:endParaRPr lang="en-US" altLang="zh-CN" sz="1000" b="1" dirty="0">
              <a:solidFill>
                <a:schemeClr val="bg1"/>
              </a:solidFill>
              <a:latin typeface="微软雅黑" panose="020B0503020204020204" pitchFamily="34" charset="-122"/>
              <a:ea typeface="微软雅黑" panose="020B0503020204020204" pitchFamily="34" charset="-122"/>
            </a:endParaRPr>
          </a:p>
          <a:p>
            <a:r>
              <a:rPr lang="en-US" altLang="zh-CN" sz="1000" dirty="0">
                <a:solidFill>
                  <a:schemeClr val="bg1"/>
                </a:solidFill>
                <a:latin typeface="微软雅黑" panose="020B0503020204020204" pitchFamily="34" charset="-122"/>
                <a:ea typeface="微软雅黑" panose="020B0503020204020204" pitchFamily="34" charset="-122"/>
              </a:rPr>
              <a:t>HONGWEI</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40" name="PA-文本框 39"/>
          <p:cNvSpPr txBox="1"/>
          <p:nvPr>
            <p:custDataLst>
              <p:tags r:id="rId2"/>
            </p:custDataLst>
          </p:nvPr>
        </p:nvSpPr>
        <p:spPr>
          <a:xfrm>
            <a:off x="342900" y="908685"/>
            <a:ext cx="704850" cy="460375"/>
          </a:xfrm>
          <a:prstGeom prst="rect">
            <a:avLst/>
          </a:prstGeom>
          <a:noFill/>
        </p:spPr>
        <p:txBody>
          <a:bodyPr wrap="square" rtlCol="0">
            <a:spAutoFit/>
          </a:bodyPr>
          <a:lstStyle/>
          <a:p>
            <a:r>
              <a:rPr lang="zh-CN" altLang="en-US" sz="1200" b="1" dirty="0">
                <a:solidFill>
                  <a:schemeClr val="bg1"/>
                </a:solidFill>
                <a:latin typeface="微软雅黑" panose="020B0503020204020204" pitchFamily="34" charset="-122"/>
                <a:ea typeface="微软雅黑" panose="020B0503020204020204" pitchFamily="34" charset="-122"/>
              </a:rPr>
              <a:t>邓</a:t>
            </a:r>
            <a:endParaRPr lang="zh-CN" altLang="en-US" sz="1200" b="1"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鸿伟</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4" name="文本框 3"/>
          <p:cNvSpPr txBox="1"/>
          <p:nvPr/>
        </p:nvSpPr>
        <p:spPr>
          <a:xfrm>
            <a:off x="2300105" y="1624784"/>
            <a:ext cx="1644676" cy="2646878"/>
          </a:xfrm>
          <a:prstGeom prst="rect">
            <a:avLst/>
          </a:prstGeom>
          <a:noFill/>
        </p:spPr>
        <p:txBody>
          <a:bodyPr wrap="square" rtlCol="0">
            <a:spAutoFit/>
          </a:bodyPr>
          <a:lstStyle/>
          <a:p>
            <a:pPr algn="ctr"/>
            <a:r>
              <a:rPr lang="en-US" altLang="zh-CN" sz="16600" dirty="0">
                <a:solidFill>
                  <a:schemeClr val="bg1"/>
                </a:solidFill>
                <a:latin typeface="Haettenschweiler" panose="020B0706040902060204" pitchFamily="34" charset="0"/>
                <a:ea typeface="方正兰亭超细黑简体" panose="02000000000000000000" pitchFamily="2" charset="-122"/>
              </a:rPr>
              <a:t>0</a:t>
            </a:r>
            <a:endParaRPr lang="zh-CN" altLang="en-US" sz="16600" dirty="0">
              <a:solidFill>
                <a:schemeClr val="bg1"/>
              </a:solidFill>
              <a:latin typeface="Haettenschweiler" panose="020B0706040902060204" pitchFamily="34" charset="0"/>
              <a:ea typeface="方正兰亭超细黑简体" panose="02000000000000000000" pitchFamily="2" charset="-122"/>
            </a:endParaRPr>
          </a:p>
        </p:txBody>
      </p:sp>
      <p:sp>
        <p:nvSpPr>
          <p:cNvPr id="5" name="文本框 4"/>
          <p:cNvSpPr txBox="1"/>
          <p:nvPr/>
        </p:nvSpPr>
        <p:spPr>
          <a:xfrm>
            <a:off x="5999608" y="2924197"/>
            <a:ext cx="3328874" cy="584775"/>
          </a:xfrm>
          <a:prstGeom prst="rect">
            <a:avLst/>
          </a:prstGeom>
          <a:noFill/>
        </p:spPr>
        <p:txBody>
          <a:bodyPr vert="horz" wrap="square" rtlCol="0">
            <a:spAutoFit/>
          </a:bodyPr>
          <a:lstStyle/>
          <a:p>
            <a:r>
              <a:rPr lang="zh-CN" altLang="en-US" sz="3200" dirty="0">
                <a:solidFill>
                  <a:srgbClr val="FF3300"/>
                </a:solidFill>
                <a:latin typeface="微软雅黑" panose="020B0503020204020204" pitchFamily="34" charset="-122"/>
                <a:ea typeface="微软雅黑" panose="020B0503020204020204" pitchFamily="34" charset="-122"/>
              </a:rPr>
              <a:t>未来规划</a:t>
            </a:r>
            <a:endParaRPr lang="zh-CN" altLang="en-US" sz="3200" dirty="0">
              <a:solidFill>
                <a:srgbClr val="FF3300"/>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6028379" y="3568037"/>
            <a:ext cx="995680" cy="460375"/>
          </a:xfrm>
          <a:prstGeom prst="rect">
            <a:avLst/>
          </a:prstGeom>
          <a:noFill/>
        </p:spPr>
        <p:txBody>
          <a:bodyPr vert="horz" wrap="none" rtlCol="0">
            <a:spAutoFit/>
          </a:bodyPr>
          <a:lstStyle/>
          <a:p>
            <a:r>
              <a:rPr lang="en-US" sz="1200" dirty="0">
                <a:solidFill>
                  <a:schemeClr val="bg1"/>
                </a:solidFill>
                <a:latin typeface="微软雅黑" panose="020B0503020204020204" pitchFamily="34" charset="-122"/>
                <a:ea typeface="微软雅黑" panose="020B0503020204020204" pitchFamily="34" charset="-122"/>
              </a:rPr>
              <a:t>FUTURE</a:t>
            </a:r>
            <a:endParaRPr lang="en-US" sz="1200" dirty="0">
              <a:solidFill>
                <a:schemeClr val="bg1"/>
              </a:solidFill>
              <a:latin typeface="微软雅黑" panose="020B0503020204020204" pitchFamily="34" charset="-122"/>
              <a:ea typeface="微软雅黑" panose="020B0503020204020204" pitchFamily="34" charset="-122"/>
            </a:endParaRPr>
          </a:p>
          <a:p>
            <a:r>
              <a:rPr lang="en-US" sz="1200" dirty="0">
                <a:solidFill>
                  <a:schemeClr val="bg1"/>
                </a:solidFill>
                <a:latin typeface="微软雅黑" panose="020B0503020204020204" pitchFamily="34" charset="-122"/>
                <a:ea typeface="微软雅黑" panose="020B0503020204020204" pitchFamily="34" charset="-122"/>
              </a:rPr>
              <a:t>PLANNING</a:t>
            </a:r>
            <a:endParaRPr lang="en-US" sz="1200" dirty="0">
              <a:solidFill>
                <a:schemeClr val="bg1"/>
              </a:solidFill>
              <a:latin typeface="微软雅黑" panose="020B0503020204020204" pitchFamily="34" charset="-122"/>
              <a:ea typeface="微软雅黑" panose="020B0503020204020204" pitchFamily="34" charset="-122"/>
            </a:endParaRPr>
          </a:p>
        </p:txBody>
      </p:sp>
      <p:sp>
        <p:nvSpPr>
          <p:cNvPr id="7" name="椭圆 6"/>
          <p:cNvSpPr/>
          <p:nvPr/>
        </p:nvSpPr>
        <p:spPr>
          <a:xfrm>
            <a:off x="-379787" y="-616791"/>
            <a:ext cx="4676667" cy="467666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178504" y="1624784"/>
            <a:ext cx="1644676" cy="2646878"/>
          </a:xfrm>
          <a:prstGeom prst="rect">
            <a:avLst/>
          </a:prstGeom>
          <a:noFill/>
        </p:spPr>
        <p:txBody>
          <a:bodyPr wrap="square" rtlCol="0">
            <a:spAutoFit/>
          </a:bodyPr>
          <a:lstStyle/>
          <a:p>
            <a:pPr algn="ctr"/>
            <a:r>
              <a:rPr lang="en-US" altLang="zh-CN" sz="16600" dirty="0">
                <a:solidFill>
                  <a:schemeClr val="bg1"/>
                </a:solidFill>
                <a:latin typeface="Haettenschweiler" panose="020B0706040902060204" pitchFamily="34" charset="0"/>
                <a:ea typeface="方正兰亭超细黑简体" panose="02000000000000000000" pitchFamily="2" charset="-122"/>
              </a:rPr>
              <a:t>4</a:t>
            </a:r>
            <a:endParaRPr lang="zh-CN" altLang="en-US" sz="16600" dirty="0">
              <a:solidFill>
                <a:schemeClr val="bg1"/>
              </a:solidFill>
              <a:latin typeface="Haettenschweiler" panose="020B0706040902060204" pitchFamily="34" charset="0"/>
              <a:ea typeface="方正兰亭超细黑简体" panose="02000000000000000000" pitchFamily="2" charset="-122"/>
            </a:endParaRPr>
          </a:p>
        </p:txBody>
      </p:sp>
      <p:grpSp>
        <p:nvGrpSpPr>
          <p:cNvPr id="17" name="组合 16"/>
          <p:cNvGrpSpPr/>
          <p:nvPr/>
        </p:nvGrpSpPr>
        <p:grpSpPr>
          <a:xfrm rot="5400000">
            <a:off x="10020669" y="2470302"/>
            <a:ext cx="215107" cy="1492563"/>
            <a:chOff x="11633885" y="2682719"/>
            <a:chExt cx="215107" cy="1492563"/>
          </a:xfrm>
        </p:grpSpPr>
        <p:sp>
          <p:nvSpPr>
            <p:cNvPr id="10" name="椭圆 9"/>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6096000" y="5041900"/>
            <a:ext cx="61162" cy="1387673"/>
            <a:chOff x="419100" y="5041900"/>
            <a:chExt cx="61162" cy="1387673"/>
          </a:xfrm>
        </p:grpSpPr>
        <p:cxnSp>
          <p:nvCxnSpPr>
            <p:cNvPr id="19" name="直接连接符 18"/>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文本框 20"/>
          <p:cNvSpPr txBox="1"/>
          <p:nvPr/>
        </p:nvSpPr>
        <p:spPr>
          <a:xfrm>
            <a:off x="1289410" y="3109049"/>
            <a:ext cx="1644676" cy="307777"/>
          </a:xfrm>
          <a:prstGeom prst="rect">
            <a:avLst/>
          </a:prstGeom>
          <a:noFill/>
        </p:spPr>
        <p:txBody>
          <a:bodyPr wrap="square" rtlCol="0">
            <a:spAutoFit/>
          </a:bodyPr>
          <a:lstStyle/>
          <a:p>
            <a:pPr algn="ctr"/>
            <a:r>
              <a:rPr lang="en-US" altLang="zh-CN" sz="1400" dirty="0">
                <a:solidFill>
                  <a:schemeClr val="bg1"/>
                </a:solidFill>
                <a:latin typeface="Haettenschweiler" panose="020B0706040902060204" pitchFamily="34" charset="0"/>
                <a:ea typeface="方正兰亭超细黑简体" panose="02000000000000000000" pitchFamily="2" charset="-122"/>
              </a:rPr>
              <a:t>PART</a:t>
            </a:r>
            <a:endParaRPr lang="zh-CN" altLang="en-US" sz="1400" dirty="0">
              <a:solidFill>
                <a:schemeClr val="bg1"/>
              </a:solidFill>
              <a:latin typeface="Haettenschweiler" panose="020B0706040902060204" pitchFamily="34" charset="0"/>
              <a:ea typeface="方正兰亭超细黑简体" panose="02000000000000000000"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iterate type="lt">
                                    <p:tmPct val="10000"/>
                                  </p:iterate>
                                  <p:childTnLst>
                                    <p:set>
                                      <p:cBhvr>
                                        <p:cTn id="6" dur="700" fill="hold">
                                          <p:stCondLst>
                                            <p:cond delay="0"/>
                                          </p:stCondLst>
                                        </p:cTn>
                                        <p:tgtEl>
                                          <p:spTgt spid="5"/>
                                        </p:tgtEl>
                                        <p:attrNameLst>
                                          <p:attrName>style.visibility</p:attrName>
                                        </p:attrNameLst>
                                      </p:cBhvr>
                                      <p:to>
                                        <p:strVal val="visible"/>
                                      </p:to>
                                    </p:set>
                                    <p:anim to="" calcmode="lin" valueType="num">
                                      <p:cBhvr>
                                        <p:cTn id="7" dur="700" fill="hold">
                                          <p:stCondLst>
                                            <p:cond delay="0"/>
                                          </p:stCondLst>
                                        </p:cTn>
                                        <p:tgtEl>
                                          <p:spTgt spid="5"/>
                                        </p:tgtEl>
                                        <p:attrNameLst>
                                          <p:attrName>ppt_x</p:attrName>
                                        </p:attrNameLst>
                                      </p:cBhvr>
                                      <p:tavLst>
                                        <p:tav tm="0" fmla="#ppt_x+#ppt_w*((1.5-1.5*$)^3-(1.5-1.5*$)^2)">
                                          <p:val>
                                            <p:fltVal val="0"/>
                                          </p:val>
                                        </p:tav>
                                        <p:tav tm="100000">
                                          <p:val>
                                            <p:fltVal val="1"/>
                                          </p:val>
                                        </p:tav>
                                      </p:tavLst>
                                    </p:anim>
                                    <p:anim to="" calcmode="lin" valueType="num">
                                      <p:cBhvr>
                                        <p:cTn id="8" dur="700" fill="hold">
                                          <p:stCondLst>
                                            <p:cond delay="0"/>
                                          </p:stCondLst>
                                        </p:cTn>
                                        <p:tgtEl>
                                          <p:spTgt spid="5"/>
                                        </p:tgtEl>
                                        <p:attrNameLst>
                                          <p:attrName>style.rotation</p:attrName>
                                        </p:attrNameLst>
                                      </p:cBhvr>
                                      <p:tavLst>
                                        <p:tav tm="0" fmla="#ppt_r-45*((1.5-1.5*$)^3-(1.5-1.5*$)^2)">
                                          <p:val>
                                            <p:fltVal val="0"/>
                                          </p:val>
                                        </p:tav>
                                        <p:tav tm="100000">
                                          <p:val>
                                            <p:fltVal val="1"/>
                                          </p:val>
                                        </p:tav>
                                      </p:tavLst>
                                    </p:anim>
                                  </p:childTnLst>
                                </p:cTn>
                              </p:par>
                              <p:par>
                                <p:cTn id="9" presetID="0" presetClass="entr" presetSubtype="0" fill="hold" grpId="0" nodeType="withEffect">
                                  <p:stCondLst>
                                    <p:cond delay="0"/>
                                  </p:stCondLst>
                                  <p:iterate type="lt">
                                    <p:tmPct val="10000"/>
                                  </p:iterate>
                                  <p:childTnLst>
                                    <p:set>
                                      <p:cBhvr>
                                        <p:cTn id="10" dur="700" fill="hold">
                                          <p:stCondLst>
                                            <p:cond delay="0"/>
                                          </p:stCondLst>
                                        </p:cTn>
                                        <p:tgtEl>
                                          <p:spTgt spid="6"/>
                                        </p:tgtEl>
                                        <p:attrNameLst>
                                          <p:attrName>style.visibility</p:attrName>
                                        </p:attrNameLst>
                                      </p:cBhvr>
                                      <p:to>
                                        <p:strVal val="visible"/>
                                      </p:to>
                                    </p:set>
                                    <p:anim to="" calcmode="lin" valueType="num">
                                      <p:cBhvr>
                                        <p:cTn id="11" dur="700" fill="hold">
                                          <p:stCondLst>
                                            <p:cond delay="0"/>
                                          </p:stCondLst>
                                        </p:cTn>
                                        <p:tgtEl>
                                          <p:spTgt spid="6"/>
                                        </p:tgtEl>
                                        <p:attrNameLst>
                                          <p:attrName>ppt_x</p:attrName>
                                        </p:attrNameLst>
                                      </p:cBhvr>
                                      <p:tavLst>
                                        <p:tav tm="0" fmla="#ppt_x+#ppt_w*((1.5-1.5*$)^3-(1.5-1.5*$)^2)">
                                          <p:val>
                                            <p:fltVal val="0"/>
                                          </p:val>
                                        </p:tav>
                                        <p:tav tm="100000">
                                          <p:val>
                                            <p:fltVal val="1"/>
                                          </p:val>
                                        </p:tav>
                                      </p:tavLst>
                                    </p:anim>
                                    <p:anim to="" calcmode="lin" valueType="num">
                                      <p:cBhvr>
                                        <p:cTn id="12" dur="700" fill="hold">
                                          <p:stCondLst>
                                            <p:cond delay="0"/>
                                          </p:stCondLst>
                                        </p:cTn>
                                        <p:tgtEl>
                                          <p:spTgt spid="6"/>
                                        </p:tgtEl>
                                        <p:attrNameLst>
                                          <p:attrName>style.rotation</p:attrName>
                                        </p:attrNameLst>
                                      </p:cBhvr>
                                      <p:tavLst>
                                        <p:tav tm="0" fmla="#ppt_r-45*((1.5-1.5*$)^3-(1.5-1.5*$)^2)">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38" name="ValueShape1"/>
          <p:cNvSpPr/>
          <p:nvPr/>
        </p:nvSpPr>
        <p:spPr bwMode="auto">
          <a:xfrm>
            <a:off x="3905251" y="5623334"/>
            <a:ext cx="1391752" cy="12346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6175" y="0"/>
                  <a:pt x="4508" y="6511"/>
                  <a:pt x="3163" y="12415"/>
                </a:cubicBezTo>
                <a:cubicBezTo>
                  <a:pt x="2426" y="15650"/>
                  <a:pt x="1360" y="18729"/>
                  <a:pt x="0" y="21599"/>
                </a:cubicBezTo>
                <a:lnTo>
                  <a:pt x="21600" y="21599"/>
                </a:lnTo>
                <a:cubicBezTo>
                  <a:pt x="20239" y="18729"/>
                  <a:pt x="19173" y="15650"/>
                  <a:pt x="18436" y="12415"/>
                </a:cubicBezTo>
                <a:cubicBezTo>
                  <a:pt x="17091" y="6511"/>
                  <a:pt x="15424" y="0"/>
                  <a:pt x="10800" y="0"/>
                </a:cubicBezTo>
                <a:close/>
              </a:path>
            </a:pathLst>
          </a:custGeom>
          <a:solidFill>
            <a:srgbClr val="FF3300">
              <a:alpha val="70000"/>
            </a:srgbClr>
          </a:solidFill>
          <a:ln>
            <a:noFill/>
          </a:ln>
          <a:effectLst/>
        </p:spPr>
        <p:txBody>
          <a:bodyPr anchor="ctr"/>
          <a:lstStyle/>
          <a:p>
            <a:pPr algn="ctr"/>
          </a:p>
        </p:txBody>
      </p:sp>
      <p:sp>
        <p:nvSpPr>
          <p:cNvPr id="39" name="ValueShape1"/>
          <p:cNvSpPr/>
          <p:nvPr/>
        </p:nvSpPr>
        <p:spPr bwMode="auto">
          <a:xfrm>
            <a:off x="4895850" y="3410133"/>
            <a:ext cx="2768249" cy="34478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6175" y="0"/>
                  <a:pt x="4508" y="6511"/>
                  <a:pt x="3163" y="12415"/>
                </a:cubicBezTo>
                <a:cubicBezTo>
                  <a:pt x="2426" y="15650"/>
                  <a:pt x="1360" y="18729"/>
                  <a:pt x="0" y="21599"/>
                </a:cubicBezTo>
                <a:lnTo>
                  <a:pt x="21600" y="21599"/>
                </a:lnTo>
                <a:cubicBezTo>
                  <a:pt x="20239" y="18729"/>
                  <a:pt x="19173" y="15650"/>
                  <a:pt x="18436" y="12415"/>
                </a:cubicBezTo>
                <a:cubicBezTo>
                  <a:pt x="17091" y="6511"/>
                  <a:pt x="15424" y="0"/>
                  <a:pt x="10800" y="0"/>
                </a:cubicBezTo>
                <a:close/>
              </a:path>
            </a:pathLst>
          </a:custGeom>
          <a:solidFill>
            <a:srgbClr val="FF3300">
              <a:alpha val="70000"/>
            </a:srgbClr>
          </a:solidFill>
          <a:ln>
            <a:noFill/>
          </a:ln>
          <a:effectLst/>
        </p:spPr>
        <p:txBody>
          <a:bodyPr anchor="ctr"/>
          <a:lstStyle/>
          <a:p>
            <a:pPr algn="ctr"/>
          </a:p>
        </p:txBody>
      </p:sp>
      <p:sp>
        <p:nvSpPr>
          <p:cNvPr id="42" name="ValueShape1"/>
          <p:cNvSpPr/>
          <p:nvPr/>
        </p:nvSpPr>
        <p:spPr bwMode="auto">
          <a:xfrm>
            <a:off x="6531623" y="1711140"/>
            <a:ext cx="4298701" cy="51468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6175" y="0"/>
                  <a:pt x="4508" y="6511"/>
                  <a:pt x="3163" y="12415"/>
                </a:cubicBezTo>
                <a:cubicBezTo>
                  <a:pt x="2426" y="15650"/>
                  <a:pt x="1360" y="18729"/>
                  <a:pt x="0" y="21599"/>
                </a:cubicBezTo>
                <a:lnTo>
                  <a:pt x="21600" y="21599"/>
                </a:lnTo>
                <a:cubicBezTo>
                  <a:pt x="20239" y="18729"/>
                  <a:pt x="19173" y="15650"/>
                  <a:pt x="18436" y="12415"/>
                </a:cubicBezTo>
                <a:cubicBezTo>
                  <a:pt x="17091" y="6511"/>
                  <a:pt x="15424" y="0"/>
                  <a:pt x="10800" y="0"/>
                </a:cubicBezTo>
                <a:close/>
              </a:path>
            </a:pathLst>
          </a:custGeom>
          <a:solidFill>
            <a:srgbClr val="FF3300">
              <a:alpha val="70000"/>
            </a:srgbClr>
          </a:solidFill>
          <a:ln>
            <a:noFill/>
          </a:ln>
          <a:effectLst/>
        </p:spPr>
        <p:txBody>
          <a:bodyPr anchor="ctr"/>
          <a:lstStyle/>
          <a:p>
            <a:pPr algn="ctr"/>
          </a:p>
        </p:txBody>
      </p:sp>
      <p:sp>
        <p:nvSpPr>
          <p:cNvPr id="43" name="ValueShape1"/>
          <p:cNvSpPr/>
          <p:nvPr/>
        </p:nvSpPr>
        <p:spPr bwMode="auto">
          <a:xfrm>
            <a:off x="9516136" y="4221002"/>
            <a:ext cx="2202443" cy="263699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6175" y="0"/>
                  <a:pt x="4508" y="6511"/>
                  <a:pt x="3163" y="12415"/>
                </a:cubicBezTo>
                <a:cubicBezTo>
                  <a:pt x="2426" y="15650"/>
                  <a:pt x="1360" y="18729"/>
                  <a:pt x="0" y="21599"/>
                </a:cubicBezTo>
                <a:lnTo>
                  <a:pt x="21600" y="21599"/>
                </a:lnTo>
                <a:cubicBezTo>
                  <a:pt x="20239" y="18729"/>
                  <a:pt x="19173" y="15650"/>
                  <a:pt x="18436" y="12415"/>
                </a:cubicBezTo>
                <a:cubicBezTo>
                  <a:pt x="17091" y="6511"/>
                  <a:pt x="15424" y="0"/>
                  <a:pt x="10800" y="0"/>
                </a:cubicBezTo>
                <a:close/>
              </a:path>
            </a:pathLst>
          </a:custGeom>
          <a:solidFill>
            <a:srgbClr val="FF3300">
              <a:alpha val="70000"/>
            </a:srgbClr>
          </a:solidFill>
          <a:ln>
            <a:noFill/>
          </a:ln>
          <a:effectLst/>
        </p:spPr>
        <p:txBody>
          <a:bodyPr anchor="ctr"/>
          <a:lstStyle/>
          <a:p>
            <a:pPr algn="ctr"/>
          </a:p>
        </p:txBody>
      </p:sp>
      <p:sp>
        <p:nvSpPr>
          <p:cNvPr id="2" name="椭圆 1"/>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343008" y="2926440"/>
            <a:ext cx="485668" cy="1035702"/>
            <a:chOff x="281805" y="3092969"/>
            <a:chExt cx="828000" cy="1035702"/>
          </a:xfrm>
        </p:grpSpPr>
        <p:sp>
          <p:nvSpPr>
            <p:cNvPr id="9" name="圆角矩形 8"/>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角矩形 10"/>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12"/>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343008" y="5041900"/>
            <a:ext cx="61162" cy="1387673"/>
            <a:chOff x="419100" y="5041900"/>
            <a:chExt cx="61162" cy="1387673"/>
          </a:xfrm>
        </p:grpSpPr>
        <p:cxnSp>
          <p:nvCxnSpPr>
            <p:cNvPr id="15" name="直接连接符 14"/>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ValueShape1"/>
          <p:cNvSpPr/>
          <p:nvPr/>
        </p:nvSpPr>
        <p:spPr bwMode="auto">
          <a:xfrm>
            <a:off x="11093657" y="5635618"/>
            <a:ext cx="2202443" cy="122238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6175" y="0"/>
                  <a:pt x="4508" y="6511"/>
                  <a:pt x="3163" y="12415"/>
                </a:cubicBezTo>
                <a:cubicBezTo>
                  <a:pt x="2426" y="15650"/>
                  <a:pt x="1360" y="18729"/>
                  <a:pt x="0" y="21599"/>
                </a:cubicBezTo>
                <a:lnTo>
                  <a:pt x="21600" y="21599"/>
                </a:lnTo>
                <a:cubicBezTo>
                  <a:pt x="20239" y="18729"/>
                  <a:pt x="19173" y="15650"/>
                  <a:pt x="18436" y="12415"/>
                </a:cubicBezTo>
                <a:cubicBezTo>
                  <a:pt x="17091" y="6511"/>
                  <a:pt x="15424" y="0"/>
                  <a:pt x="10800" y="0"/>
                </a:cubicBezTo>
                <a:close/>
              </a:path>
            </a:pathLst>
          </a:custGeom>
          <a:solidFill>
            <a:srgbClr val="FF3300">
              <a:alpha val="70000"/>
            </a:srgbClr>
          </a:solidFill>
          <a:ln>
            <a:noFill/>
          </a:ln>
          <a:effectLst/>
        </p:spPr>
        <p:txBody>
          <a:bodyPr anchor="ctr"/>
          <a:lstStyle/>
          <a:p>
            <a:pPr algn="ctr"/>
          </a:p>
        </p:txBody>
      </p:sp>
      <p:grpSp>
        <p:nvGrpSpPr>
          <p:cNvPr id="46" name="组合 45"/>
          <p:cNvGrpSpPr/>
          <p:nvPr/>
        </p:nvGrpSpPr>
        <p:grpSpPr>
          <a:xfrm>
            <a:off x="2052188" y="2288581"/>
            <a:ext cx="2843662" cy="1214921"/>
            <a:chOff x="7089493" y="4863545"/>
            <a:chExt cx="1753844" cy="1214921"/>
          </a:xfrm>
        </p:grpSpPr>
        <p:sp>
          <p:nvSpPr>
            <p:cNvPr id="47" name="文本框 46"/>
            <p:cNvSpPr txBox="1"/>
            <p:nvPr/>
          </p:nvSpPr>
          <p:spPr>
            <a:xfrm>
              <a:off x="7089493" y="5041900"/>
              <a:ext cx="1753844" cy="1036566"/>
            </a:xfrm>
            <a:prstGeom prst="rect">
              <a:avLst/>
            </a:prstGeom>
            <a:noFill/>
          </p:spPr>
          <p:txBody>
            <a:bodyPr wrap="square" rtlCol="0">
              <a:spAutoFit/>
            </a:bodyPr>
            <a:lstStyle/>
            <a:p>
              <a:pPr algn="just">
                <a:lnSpc>
                  <a:spcPct val="125000"/>
                </a:lnSpc>
              </a:pPr>
              <a:r>
                <a:rPr lang="zh-CN" altLang="en-US" sz="1000" dirty="0">
                  <a:solidFill>
                    <a:schemeClr val="bg1"/>
                  </a:solidFill>
                  <a:latin typeface="微软雅黑" panose="020B0503020204020204" pitchFamily="34" charset="-122"/>
                  <a:ea typeface="微软雅黑" panose="020B0503020204020204" pitchFamily="34" charset="-122"/>
                </a:rPr>
                <a:t>我有足够的工作热情。一名好的学生干部最首要的就是要有工作热情，因为热情是工作的原动力，拥有了热情才能主动服务于同学。</a:t>
              </a:r>
              <a:endParaRPr lang="zh-CN" altLang="en-US" sz="1000" dirty="0">
                <a:solidFill>
                  <a:schemeClr val="bg1"/>
                </a:solidFill>
                <a:latin typeface="微软雅黑" panose="020B0503020204020204" pitchFamily="34" charset="-122"/>
                <a:ea typeface="微软雅黑" panose="020B0503020204020204" pitchFamily="34" charset="-122"/>
              </a:endParaRPr>
            </a:p>
          </p:txBody>
        </p:sp>
        <p:cxnSp>
          <p:nvCxnSpPr>
            <p:cNvPr id="48" name="直接连接符 47"/>
            <p:cNvCxnSpPr/>
            <p:nvPr/>
          </p:nvCxnSpPr>
          <p:spPr>
            <a:xfrm>
              <a:off x="7112000" y="4863545"/>
              <a:ext cx="1731337"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grpSp>
      <p:sp>
        <p:nvSpPr>
          <p:cNvPr id="49" name="文本框 48"/>
          <p:cNvSpPr txBox="1"/>
          <p:nvPr/>
        </p:nvSpPr>
        <p:spPr>
          <a:xfrm>
            <a:off x="2032000" y="965835"/>
            <a:ext cx="1986915" cy="460375"/>
          </a:xfrm>
          <a:prstGeom prst="rect">
            <a:avLst/>
          </a:prstGeom>
          <a:noFill/>
        </p:spPr>
        <p:txBody>
          <a:bodyPr vert="horz" wrap="square" rtlCol="0">
            <a:spAutoFit/>
          </a:bodyPr>
          <a:lstStyle/>
          <a:p>
            <a:r>
              <a:rPr lang="zh-CN" altLang="en-US" sz="2400" dirty="0">
                <a:solidFill>
                  <a:srgbClr val="FF3300"/>
                </a:solidFill>
                <a:latin typeface="微软雅黑" panose="020B0503020204020204" pitchFamily="34" charset="-122"/>
                <a:ea typeface="微软雅黑" panose="020B0503020204020204" pitchFamily="34" charset="-122"/>
              </a:rPr>
              <a:t>未来规划</a:t>
            </a:r>
            <a:endParaRPr lang="zh-CN" altLang="en-US" sz="2400" dirty="0">
              <a:solidFill>
                <a:srgbClr val="FF3300"/>
              </a:solidFill>
              <a:latin typeface="微软雅黑" panose="020B0503020204020204" pitchFamily="34" charset="-122"/>
              <a:ea typeface="微软雅黑" panose="020B0503020204020204" pitchFamily="34" charset="-122"/>
            </a:endParaRPr>
          </a:p>
        </p:txBody>
      </p:sp>
      <p:sp>
        <p:nvSpPr>
          <p:cNvPr id="50" name="文本框 49"/>
          <p:cNvSpPr txBox="1"/>
          <p:nvPr/>
        </p:nvSpPr>
        <p:spPr>
          <a:xfrm>
            <a:off x="2033761" y="1425960"/>
            <a:ext cx="1149969" cy="521970"/>
          </a:xfrm>
          <a:prstGeom prst="rect">
            <a:avLst/>
          </a:prstGeom>
          <a:noFill/>
        </p:spPr>
        <p:txBody>
          <a:bodyPr wrap="square" rtlCol="0">
            <a:spAutoFit/>
          </a:bodyPr>
          <a:lstStyle/>
          <a:p>
            <a:r>
              <a:rPr lang="en-US" altLang="zh-CN" sz="1400" dirty="0">
                <a:solidFill>
                  <a:schemeClr val="bg1"/>
                </a:solidFill>
                <a:latin typeface="Haettenschweiler" panose="020B0706040902060204" pitchFamily="34" charset="0"/>
                <a:ea typeface="方正兰亭超细黑简体" panose="02000000000000000000" pitchFamily="2" charset="-122"/>
              </a:rPr>
              <a:t>FUTURE PLANNING</a:t>
            </a:r>
            <a:endParaRPr lang="en-US" altLang="zh-CN" sz="1400" dirty="0">
              <a:solidFill>
                <a:schemeClr val="bg1"/>
              </a:solidFill>
              <a:latin typeface="Haettenschweiler" panose="020B0706040902060204" pitchFamily="34" charset="0"/>
              <a:ea typeface="方正兰亭超细黑简体" panose="02000000000000000000" pitchFamily="2" charset="-122"/>
            </a:endParaRPr>
          </a:p>
        </p:txBody>
      </p:sp>
      <p:pic>
        <p:nvPicPr>
          <p:cNvPr id="51" name="图形 50"/>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8453438" y="1130504"/>
            <a:ext cx="368144" cy="607199"/>
          </a:xfrm>
          <a:prstGeom prst="rect">
            <a:avLst/>
          </a:prstGeom>
        </p:spPr>
      </p:pic>
      <p:sp>
        <p:nvSpPr>
          <p:cNvPr id="45" name="flag-of-black-long-shape_49907"/>
          <p:cNvSpPr>
            <a:spLocks noChangeAspect="1"/>
          </p:cNvSpPr>
          <p:nvPr/>
        </p:nvSpPr>
        <p:spPr bwMode="auto">
          <a:xfrm rot="20918022">
            <a:off x="8476404" y="606510"/>
            <a:ext cx="609685" cy="594522"/>
          </a:xfrm>
          <a:custGeom>
            <a:avLst/>
            <a:gdLst>
              <a:gd name="T0" fmla="*/ 405 w 425"/>
              <a:gd name="T1" fmla="*/ 33 h 415"/>
              <a:gd name="T2" fmla="*/ 393 w 425"/>
              <a:gd name="T3" fmla="*/ 19 h 415"/>
              <a:gd name="T4" fmla="*/ 374 w 425"/>
              <a:gd name="T5" fmla="*/ 19 h 415"/>
              <a:gd name="T6" fmla="*/ 286 w 425"/>
              <a:gd name="T7" fmla="*/ 46 h 415"/>
              <a:gd name="T8" fmla="*/ 283 w 425"/>
              <a:gd name="T9" fmla="*/ 27 h 415"/>
              <a:gd name="T10" fmla="*/ 264 w 425"/>
              <a:gd name="T11" fmla="*/ 8 h 415"/>
              <a:gd name="T12" fmla="*/ 29 w 425"/>
              <a:gd name="T13" fmla="*/ 51 h 415"/>
              <a:gd name="T14" fmla="*/ 28 w 425"/>
              <a:gd name="T15" fmla="*/ 49 h 415"/>
              <a:gd name="T16" fmla="*/ 24 w 425"/>
              <a:gd name="T17" fmla="*/ 45 h 415"/>
              <a:gd name="T18" fmla="*/ 18 w 425"/>
              <a:gd name="T19" fmla="*/ 45 h 415"/>
              <a:gd name="T20" fmla="*/ 5 w 425"/>
              <a:gd name="T21" fmla="*/ 50 h 415"/>
              <a:gd name="T22" fmla="*/ 1 w 425"/>
              <a:gd name="T23" fmla="*/ 54 h 415"/>
              <a:gd name="T24" fmla="*/ 0 w 425"/>
              <a:gd name="T25" fmla="*/ 60 h 415"/>
              <a:gd name="T26" fmla="*/ 138 w 425"/>
              <a:gd name="T27" fmla="*/ 410 h 415"/>
              <a:gd name="T28" fmla="*/ 142 w 425"/>
              <a:gd name="T29" fmla="*/ 414 h 415"/>
              <a:gd name="T30" fmla="*/ 147 w 425"/>
              <a:gd name="T31" fmla="*/ 414 h 415"/>
              <a:gd name="T32" fmla="*/ 161 w 425"/>
              <a:gd name="T33" fmla="*/ 409 h 415"/>
              <a:gd name="T34" fmla="*/ 165 w 425"/>
              <a:gd name="T35" fmla="*/ 399 h 415"/>
              <a:gd name="T36" fmla="*/ 72 w 425"/>
              <a:gd name="T37" fmla="*/ 161 h 415"/>
              <a:gd name="T38" fmla="*/ 242 w 425"/>
              <a:gd name="T39" fmla="*/ 117 h 415"/>
              <a:gd name="T40" fmla="*/ 250 w 425"/>
              <a:gd name="T41" fmla="*/ 156 h 415"/>
              <a:gd name="T42" fmla="*/ 268 w 425"/>
              <a:gd name="T43" fmla="*/ 168 h 415"/>
              <a:gd name="T44" fmla="*/ 411 w 425"/>
              <a:gd name="T45" fmla="*/ 120 h 415"/>
              <a:gd name="T46" fmla="*/ 422 w 425"/>
              <a:gd name="T47" fmla="*/ 93 h 415"/>
              <a:gd name="T48" fmla="*/ 405 w 425"/>
              <a:gd name="T49" fmla="*/ 33 h 415"/>
              <a:gd name="T50" fmla="*/ 285 w 425"/>
              <a:gd name="T51" fmla="*/ 133 h 415"/>
              <a:gd name="T52" fmla="*/ 263 w 425"/>
              <a:gd name="T53" fmla="*/ 154 h 415"/>
              <a:gd name="T54" fmla="*/ 261 w 425"/>
              <a:gd name="T55" fmla="*/ 154 h 415"/>
              <a:gd name="T56" fmla="*/ 259 w 425"/>
              <a:gd name="T57" fmla="*/ 152 h 415"/>
              <a:gd name="T58" fmla="*/ 251 w 425"/>
              <a:gd name="T59" fmla="*/ 116 h 415"/>
              <a:gd name="T60" fmla="*/ 285 w 425"/>
              <a:gd name="T61" fmla="*/ 120 h 415"/>
              <a:gd name="T62" fmla="*/ 285 w 425"/>
              <a:gd name="T63" fmla="*/ 133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5" h="415">
                <a:moveTo>
                  <a:pt x="405" y="33"/>
                </a:moveTo>
                <a:cubicBezTo>
                  <a:pt x="403" y="27"/>
                  <a:pt x="399" y="22"/>
                  <a:pt x="393" y="19"/>
                </a:cubicBezTo>
                <a:cubicBezTo>
                  <a:pt x="387" y="16"/>
                  <a:pt x="380" y="16"/>
                  <a:pt x="374" y="19"/>
                </a:cubicBezTo>
                <a:cubicBezTo>
                  <a:pt x="354" y="27"/>
                  <a:pt x="324" y="38"/>
                  <a:pt x="286" y="46"/>
                </a:cubicBezTo>
                <a:lnTo>
                  <a:pt x="283" y="27"/>
                </a:lnTo>
                <a:cubicBezTo>
                  <a:pt x="282" y="17"/>
                  <a:pt x="274" y="9"/>
                  <a:pt x="264" y="8"/>
                </a:cubicBezTo>
                <a:cubicBezTo>
                  <a:pt x="162" y="0"/>
                  <a:pt x="77" y="29"/>
                  <a:pt x="29" y="51"/>
                </a:cubicBezTo>
                <a:lnTo>
                  <a:pt x="28" y="49"/>
                </a:lnTo>
                <a:cubicBezTo>
                  <a:pt x="27" y="47"/>
                  <a:pt x="26" y="45"/>
                  <a:pt x="24" y="45"/>
                </a:cubicBezTo>
                <a:cubicBezTo>
                  <a:pt x="22" y="44"/>
                  <a:pt x="20" y="44"/>
                  <a:pt x="18" y="45"/>
                </a:cubicBezTo>
                <a:lnTo>
                  <a:pt x="5" y="50"/>
                </a:lnTo>
                <a:cubicBezTo>
                  <a:pt x="3" y="51"/>
                  <a:pt x="1" y="52"/>
                  <a:pt x="1" y="54"/>
                </a:cubicBezTo>
                <a:cubicBezTo>
                  <a:pt x="0" y="56"/>
                  <a:pt x="0" y="58"/>
                  <a:pt x="0" y="60"/>
                </a:cubicBezTo>
                <a:lnTo>
                  <a:pt x="138" y="410"/>
                </a:lnTo>
                <a:cubicBezTo>
                  <a:pt x="139" y="412"/>
                  <a:pt x="140" y="413"/>
                  <a:pt x="142" y="414"/>
                </a:cubicBezTo>
                <a:cubicBezTo>
                  <a:pt x="144" y="415"/>
                  <a:pt x="146" y="415"/>
                  <a:pt x="147" y="414"/>
                </a:cubicBezTo>
                <a:lnTo>
                  <a:pt x="161" y="409"/>
                </a:lnTo>
                <a:cubicBezTo>
                  <a:pt x="165" y="407"/>
                  <a:pt x="167" y="403"/>
                  <a:pt x="165" y="399"/>
                </a:cubicBezTo>
                <a:lnTo>
                  <a:pt x="72" y="161"/>
                </a:lnTo>
                <a:cubicBezTo>
                  <a:pt x="140" y="130"/>
                  <a:pt x="201" y="119"/>
                  <a:pt x="242" y="117"/>
                </a:cubicBezTo>
                <a:cubicBezTo>
                  <a:pt x="242" y="117"/>
                  <a:pt x="247" y="140"/>
                  <a:pt x="250" y="156"/>
                </a:cubicBezTo>
                <a:cubicBezTo>
                  <a:pt x="252" y="164"/>
                  <a:pt x="260" y="170"/>
                  <a:pt x="268" y="168"/>
                </a:cubicBezTo>
                <a:cubicBezTo>
                  <a:pt x="311" y="161"/>
                  <a:pt x="361" y="147"/>
                  <a:pt x="411" y="120"/>
                </a:cubicBezTo>
                <a:cubicBezTo>
                  <a:pt x="421" y="115"/>
                  <a:pt x="425" y="104"/>
                  <a:pt x="422" y="93"/>
                </a:cubicBezTo>
                <a:lnTo>
                  <a:pt x="405" y="33"/>
                </a:lnTo>
                <a:close/>
                <a:moveTo>
                  <a:pt x="285" y="133"/>
                </a:moveTo>
                <a:cubicBezTo>
                  <a:pt x="282" y="141"/>
                  <a:pt x="274" y="148"/>
                  <a:pt x="263" y="154"/>
                </a:cubicBezTo>
                <a:cubicBezTo>
                  <a:pt x="262" y="155"/>
                  <a:pt x="261" y="155"/>
                  <a:pt x="261" y="154"/>
                </a:cubicBezTo>
                <a:cubicBezTo>
                  <a:pt x="260" y="154"/>
                  <a:pt x="259" y="153"/>
                  <a:pt x="259" y="152"/>
                </a:cubicBezTo>
                <a:lnTo>
                  <a:pt x="251" y="116"/>
                </a:lnTo>
                <a:cubicBezTo>
                  <a:pt x="259" y="115"/>
                  <a:pt x="282" y="115"/>
                  <a:pt x="285" y="120"/>
                </a:cubicBezTo>
                <a:cubicBezTo>
                  <a:pt x="287" y="122"/>
                  <a:pt x="287" y="127"/>
                  <a:pt x="285" y="133"/>
                </a:cubicBezTo>
                <a:close/>
              </a:path>
            </a:pathLst>
          </a:custGeom>
          <a:solidFill>
            <a:srgbClr val="FF3300"/>
          </a:solidFill>
          <a:ln>
            <a:noFill/>
          </a:ln>
        </p:spPr>
      </p:sp>
      <p:graphicFrame>
        <p:nvGraphicFramePr>
          <p:cNvPr id="54" name="图表 53"/>
          <p:cNvGraphicFramePr/>
          <p:nvPr/>
        </p:nvGraphicFramePr>
        <p:xfrm>
          <a:off x="2032000" y="3364414"/>
          <a:ext cx="2875996" cy="1917331"/>
        </p:xfrm>
        <a:graphic>
          <a:graphicData uri="http://schemas.openxmlformats.org/drawingml/2006/chart">
            <c:chart xmlns:c="http://schemas.openxmlformats.org/drawingml/2006/chart" xmlns:r="http://schemas.openxmlformats.org/officeDocument/2006/relationships" r:id="rId1"/>
          </a:graphicData>
        </a:graphic>
      </p:graphicFrame>
      <p:cxnSp>
        <p:nvCxnSpPr>
          <p:cNvPr id="61" name="直接连接符 60"/>
          <p:cNvCxnSpPr/>
          <p:nvPr/>
        </p:nvCxnSpPr>
        <p:spPr>
          <a:xfrm>
            <a:off x="2178050" y="5146081"/>
            <a:ext cx="2729946" cy="0"/>
          </a:xfrm>
          <a:prstGeom prst="line">
            <a:avLst/>
          </a:prstGeom>
          <a:ln w="12700">
            <a:solidFill>
              <a:srgbClr val="FF3300">
                <a:alpha val="50000"/>
              </a:srgbClr>
            </a:solidFill>
          </a:ln>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154909" y="3371557"/>
            <a:ext cx="45719" cy="1781667"/>
            <a:chOff x="2154909" y="3371557"/>
            <a:chExt cx="45719" cy="1781667"/>
          </a:xfrm>
        </p:grpSpPr>
        <p:cxnSp>
          <p:nvCxnSpPr>
            <p:cNvPr id="63" name="直接连接符 62"/>
            <p:cNvCxnSpPr/>
            <p:nvPr/>
          </p:nvCxnSpPr>
          <p:spPr>
            <a:xfrm>
              <a:off x="2178050" y="3371557"/>
              <a:ext cx="0" cy="1781667"/>
            </a:xfrm>
            <a:prstGeom prst="line">
              <a:avLst/>
            </a:prstGeom>
            <a:ln w="12700">
              <a:solidFill>
                <a:srgbClr val="FF3300">
                  <a:alpha val="50000"/>
                </a:srgbClr>
              </a:solidFill>
            </a:ln>
          </p:spPr>
          <p:style>
            <a:lnRef idx="1">
              <a:schemeClr val="accent1"/>
            </a:lnRef>
            <a:fillRef idx="0">
              <a:schemeClr val="accent1"/>
            </a:fillRef>
            <a:effectRef idx="0">
              <a:schemeClr val="accent1"/>
            </a:effectRef>
            <a:fontRef idx="minor">
              <a:schemeClr val="tx1"/>
            </a:fontRef>
          </p:style>
        </p:cxnSp>
        <p:grpSp>
          <p:nvGrpSpPr>
            <p:cNvPr id="73" name="组合 72"/>
            <p:cNvGrpSpPr/>
            <p:nvPr/>
          </p:nvGrpSpPr>
          <p:grpSpPr>
            <a:xfrm>
              <a:off x="2154909" y="3589811"/>
              <a:ext cx="45719" cy="1327670"/>
              <a:chOff x="2178050" y="3589811"/>
              <a:chExt cx="101034" cy="1327670"/>
            </a:xfrm>
          </p:grpSpPr>
          <p:cxnSp>
            <p:nvCxnSpPr>
              <p:cNvPr id="65" name="直接连接符 64"/>
              <p:cNvCxnSpPr/>
              <p:nvPr/>
            </p:nvCxnSpPr>
            <p:spPr>
              <a:xfrm>
                <a:off x="2178050" y="4917481"/>
                <a:ext cx="101034" cy="0"/>
              </a:xfrm>
              <a:prstGeom prst="line">
                <a:avLst/>
              </a:prstGeom>
              <a:ln w="12700">
                <a:solidFill>
                  <a:srgbClr val="FF3300">
                    <a:alpha val="50000"/>
                  </a:srgb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2178050" y="3589811"/>
                <a:ext cx="101034" cy="0"/>
              </a:xfrm>
              <a:prstGeom prst="line">
                <a:avLst/>
              </a:prstGeom>
              <a:ln w="12700">
                <a:solidFill>
                  <a:srgbClr val="FF3300">
                    <a:alpha val="5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2178050" y="4696201"/>
                <a:ext cx="101034" cy="0"/>
              </a:xfrm>
              <a:prstGeom prst="line">
                <a:avLst/>
              </a:prstGeom>
              <a:ln w="12700">
                <a:solidFill>
                  <a:srgbClr val="FF3300">
                    <a:alpha val="50000"/>
                  </a:srgb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2178050" y="4474923"/>
                <a:ext cx="101034" cy="0"/>
              </a:xfrm>
              <a:prstGeom prst="line">
                <a:avLst/>
              </a:prstGeom>
              <a:ln w="12700">
                <a:solidFill>
                  <a:srgbClr val="FF3300">
                    <a:alpha val="50000"/>
                  </a:srgb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2178050" y="4253645"/>
                <a:ext cx="101034" cy="0"/>
              </a:xfrm>
              <a:prstGeom prst="line">
                <a:avLst/>
              </a:prstGeom>
              <a:ln w="12700">
                <a:solidFill>
                  <a:srgbClr val="FF3300">
                    <a:alpha val="50000"/>
                  </a:srgb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2178050" y="4032367"/>
                <a:ext cx="101034" cy="0"/>
              </a:xfrm>
              <a:prstGeom prst="line">
                <a:avLst/>
              </a:prstGeom>
              <a:ln w="12700">
                <a:solidFill>
                  <a:srgbClr val="FF3300">
                    <a:alpha val="50000"/>
                  </a:srgb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2178050" y="3811089"/>
                <a:ext cx="101034" cy="0"/>
              </a:xfrm>
              <a:prstGeom prst="line">
                <a:avLst/>
              </a:prstGeom>
              <a:ln w="12700">
                <a:solidFill>
                  <a:srgbClr val="FF3300">
                    <a:alpha val="50000"/>
                  </a:srgbClr>
                </a:solidFill>
              </a:ln>
            </p:spPr>
            <p:style>
              <a:lnRef idx="1">
                <a:schemeClr val="accent1"/>
              </a:lnRef>
              <a:fillRef idx="0">
                <a:schemeClr val="accent1"/>
              </a:fillRef>
              <a:effectRef idx="0">
                <a:schemeClr val="accent1"/>
              </a:effectRef>
              <a:fontRef idx="minor">
                <a:schemeClr val="tx1"/>
              </a:fontRef>
            </p:style>
          </p:cxnSp>
        </p:grpSp>
      </p:grpSp>
      <p:sp>
        <p:nvSpPr>
          <p:cNvPr id="21" name="PA-文本框 38"/>
          <p:cNvSpPr txBox="1"/>
          <p:nvPr>
            <p:custDataLst>
              <p:tags r:id="rId4"/>
            </p:custDataLst>
          </p:nvPr>
        </p:nvSpPr>
        <p:spPr>
          <a:xfrm>
            <a:off x="342900" y="509905"/>
            <a:ext cx="1083945" cy="398780"/>
          </a:xfrm>
          <a:prstGeom prst="rect">
            <a:avLst/>
          </a:prstGeom>
          <a:noFill/>
        </p:spPr>
        <p:txBody>
          <a:bodyPr wrap="square" rtlCol="0">
            <a:spAutoFit/>
          </a:bodyPr>
          <a:lstStyle/>
          <a:p>
            <a:r>
              <a:rPr lang="en-US" altLang="zh-CN" sz="1000" b="1" dirty="0">
                <a:solidFill>
                  <a:schemeClr val="bg1"/>
                </a:solidFill>
                <a:latin typeface="微软雅黑" panose="020B0503020204020204" pitchFamily="34" charset="-122"/>
                <a:ea typeface="微软雅黑" panose="020B0503020204020204" pitchFamily="34" charset="-122"/>
              </a:rPr>
              <a:t>DENG</a:t>
            </a:r>
            <a:endParaRPr lang="en-US" altLang="zh-CN" sz="1000" b="1" dirty="0">
              <a:solidFill>
                <a:schemeClr val="bg1"/>
              </a:solidFill>
              <a:latin typeface="微软雅黑" panose="020B0503020204020204" pitchFamily="34" charset="-122"/>
              <a:ea typeface="微软雅黑" panose="020B0503020204020204" pitchFamily="34" charset="-122"/>
            </a:endParaRPr>
          </a:p>
          <a:p>
            <a:r>
              <a:rPr lang="en-US" altLang="zh-CN" sz="1000" dirty="0">
                <a:solidFill>
                  <a:schemeClr val="bg1"/>
                </a:solidFill>
                <a:latin typeface="微软雅黑" panose="020B0503020204020204" pitchFamily="34" charset="-122"/>
                <a:ea typeface="微软雅黑" panose="020B0503020204020204" pitchFamily="34" charset="-122"/>
              </a:rPr>
              <a:t>HONGWEI</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40" name="PA-文本框 39"/>
          <p:cNvSpPr txBox="1"/>
          <p:nvPr>
            <p:custDataLst>
              <p:tags r:id="rId5"/>
            </p:custDataLst>
          </p:nvPr>
        </p:nvSpPr>
        <p:spPr>
          <a:xfrm>
            <a:off x="342900" y="908685"/>
            <a:ext cx="704850" cy="460375"/>
          </a:xfrm>
          <a:prstGeom prst="rect">
            <a:avLst/>
          </a:prstGeom>
          <a:noFill/>
        </p:spPr>
        <p:txBody>
          <a:bodyPr wrap="square" rtlCol="0">
            <a:spAutoFit/>
          </a:bodyPr>
          <a:lstStyle/>
          <a:p>
            <a:r>
              <a:rPr lang="zh-CN" altLang="en-US" sz="1200" b="1" dirty="0">
                <a:solidFill>
                  <a:schemeClr val="bg1"/>
                </a:solidFill>
                <a:latin typeface="微软雅黑" panose="020B0503020204020204" pitchFamily="34" charset="-122"/>
                <a:ea typeface="微软雅黑" panose="020B0503020204020204" pitchFamily="34" charset="-122"/>
              </a:rPr>
              <a:t>邓</a:t>
            </a:r>
            <a:endParaRPr lang="zh-CN" altLang="en-US" sz="1200" b="1"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鸿伟</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5835650" y="3608705"/>
            <a:ext cx="888365" cy="645160"/>
          </a:xfrm>
          <a:prstGeom prst="rect">
            <a:avLst/>
          </a:prstGeom>
          <a:noFill/>
        </p:spPr>
        <p:txBody>
          <a:bodyPr wrap="square" rtlCol="0">
            <a:spAutoFit/>
          </a:bodyPr>
          <a:p>
            <a:r>
              <a:rPr lang="zh-CN" altLang="en-US" b="1">
                <a:solidFill>
                  <a:schemeClr val="bg1"/>
                </a:solidFill>
                <a:latin typeface="微软雅黑" panose="020B0503020204020204" pitchFamily="34" charset="-122"/>
                <a:ea typeface="微软雅黑" panose="020B0503020204020204" pitchFamily="34" charset="-122"/>
              </a:rPr>
              <a:t>明确工</a:t>
            </a:r>
            <a:endParaRPr lang="zh-CN" altLang="en-US" b="1">
              <a:solidFill>
                <a:schemeClr val="bg1"/>
              </a:solidFill>
              <a:latin typeface="微软雅黑" panose="020B0503020204020204" pitchFamily="34" charset="-122"/>
              <a:ea typeface="微软雅黑" panose="020B0503020204020204" pitchFamily="34" charset="-122"/>
            </a:endParaRPr>
          </a:p>
          <a:p>
            <a:r>
              <a:rPr lang="zh-CN" altLang="en-US" b="1">
                <a:solidFill>
                  <a:schemeClr val="bg1"/>
                </a:solidFill>
                <a:latin typeface="微软雅黑" panose="020B0503020204020204" pitchFamily="34" charset="-122"/>
                <a:ea typeface="微软雅黑" panose="020B0503020204020204" pitchFamily="34" charset="-122"/>
              </a:rPr>
              <a:t>作计划</a:t>
            </a:r>
            <a:endParaRPr lang="zh-CN" altLang="en-US" b="1">
              <a:solidFill>
                <a:schemeClr val="bg1"/>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8199755" y="1965960"/>
            <a:ext cx="963295" cy="645160"/>
          </a:xfrm>
          <a:prstGeom prst="rect">
            <a:avLst/>
          </a:prstGeom>
          <a:noFill/>
        </p:spPr>
        <p:txBody>
          <a:bodyPr wrap="square" rtlCol="0">
            <a:spAutoFit/>
          </a:bodyPr>
          <a:p>
            <a:r>
              <a:rPr lang="zh-CN" altLang="en-US" b="1">
                <a:solidFill>
                  <a:schemeClr val="bg1"/>
                </a:solidFill>
                <a:latin typeface="微软雅黑" panose="020B0503020204020204" pitchFamily="34" charset="-122"/>
                <a:ea typeface="微软雅黑" panose="020B0503020204020204" pitchFamily="34" charset="-122"/>
              </a:rPr>
              <a:t>坚持服</a:t>
            </a:r>
            <a:endParaRPr lang="zh-CN" altLang="en-US" b="1">
              <a:solidFill>
                <a:schemeClr val="bg1"/>
              </a:solidFill>
              <a:latin typeface="微软雅黑" panose="020B0503020204020204" pitchFamily="34" charset="-122"/>
              <a:ea typeface="微软雅黑" panose="020B0503020204020204" pitchFamily="34" charset="-122"/>
            </a:endParaRPr>
          </a:p>
          <a:p>
            <a:r>
              <a:rPr lang="zh-CN" altLang="en-US" b="1">
                <a:solidFill>
                  <a:schemeClr val="bg1"/>
                </a:solidFill>
                <a:latin typeface="微软雅黑" panose="020B0503020204020204" pitchFamily="34" charset="-122"/>
                <a:ea typeface="微软雅黑" panose="020B0503020204020204" pitchFamily="34" charset="-122"/>
              </a:rPr>
              <a:t>务同学</a:t>
            </a:r>
            <a:endParaRPr lang="zh-CN" altLang="en-US" b="1">
              <a:solidFill>
                <a:schemeClr val="bg1"/>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10175875" y="4396740"/>
            <a:ext cx="883285" cy="645160"/>
          </a:xfrm>
          <a:prstGeom prst="rect">
            <a:avLst/>
          </a:prstGeom>
          <a:noFill/>
        </p:spPr>
        <p:txBody>
          <a:bodyPr wrap="square" rtlCol="0">
            <a:spAutoFit/>
          </a:bodyPr>
          <a:p>
            <a:r>
              <a:rPr lang="zh-CN" altLang="en-US" b="1">
                <a:solidFill>
                  <a:schemeClr val="bg1"/>
                </a:solidFill>
                <a:latin typeface="微软雅黑" panose="020B0503020204020204" pitchFamily="34" charset="-122"/>
                <a:ea typeface="微软雅黑" panose="020B0503020204020204" pitchFamily="34" charset="-122"/>
              </a:rPr>
              <a:t>不断创</a:t>
            </a:r>
            <a:endParaRPr lang="zh-CN" altLang="en-US" b="1">
              <a:solidFill>
                <a:schemeClr val="bg1"/>
              </a:solidFill>
              <a:latin typeface="微软雅黑" panose="020B0503020204020204" pitchFamily="34" charset="-122"/>
              <a:ea typeface="微软雅黑" panose="020B0503020204020204" pitchFamily="34" charset="-122"/>
            </a:endParaRPr>
          </a:p>
          <a:p>
            <a:r>
              <a:rPr lang="zh-CN" altLang="en-US" b="1">
                <a:solidFill>
                  <a:schemeClr val="bg1"/>
                </a:solidFill>
                <a:latin typeface="微软雅黑" panose="020B0503020204020204" pitchFamily="34" charset="-122"/>
                <a:ea typeface="微软雅黑" panose="020B0503020204020204" pitchFamily="34" charset="-122"/>
              </a:rPr>
              <a:t>新前进</a:t>
            </a:r>
            <a:endParaRPr lang="zh-CN" altLang="en-US" b="1">
              <a:solidFill>
                <a:schemeClr val="bg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4826000" y="751840"/>
            <a:ext cx="2540000" cy="3138170"/>
          </a:xfrm>
          <a:prstGeom prst="rect">
            <a:avLst/>
          </a:prstGeom>
          <a:noFill/>
        </p:spPr>
        <p:txBody>
          <a:bodyPr wrap="square" rtlCol="0" anchor="t">
            <a:spAutoFit/>
          </a:bodyPr>
          <a:p>
            <a:r>
              <a:rPr lang="zh-CN" altLang="en-US" b="1">
                <a:solidFill>
                  <a:schemeClr val="bg1"/>
                </a:solidFill>
                <a:sym typeface="+mn-ea"/>
              </a:rPr>
              <a:t>1、加强社团建设，规范管理</a:t>
            </a:r>
            <a:endParaRPr lang="zh-CN" altLang="en-US" b="1">
              <a:solidFill>
                <a:schemeClr val="bg1"/>
              </a:solidFill>
            </a:endParaRPr>
          </a:p>
          <a:p>
            <a:r>
              <a:rPr lang="zh-CN" altLang="en-US" b="1">
                <a:solidFill>
                  <a:schemeClr val="bg1"/>
                </a:solidFill>
                <a:sym typeface="+mn-ea"/>
              </a:rPr>
              <a:t>2、注重文化含蕴，提高学生素养</a:t>
            </a:r>
            <a:endParaRPr lang="zh-CN" altLang="en-US" b="1">
              <a:solidFill>
                <a:schemeClr val="bg1"/>
              </a:solidFill>
            </a:endParaRPr>
          </a:p>
          <a:p>
            <a:r>
              <a:rPr lang="zh-CN" altLang="en-US" b="1">
                <a:solidFill>
                  <a:schemeClr val="bg1"/>
                </a:solidFill>
                <a:sym typeface="+mn-ea"/>
              </a:rPr>
              <a:t>3、打造精品社团，评选最佳社团</a:t>
            </a:r>
            <a:endParaRPr lang="zh-CN" altLang="en-US" b="1">
              <a:solidFill>
                <a:schemeClr val="bg1"/>
              </a:solidFill>
            </a:endParaRPr>
          </a:p>
          <a:p>
            <a:r>
              <a:rPr lang="zh-CN" altLang="en-US" b="1">
                <a:solidFill>
                  <a:schemeClr val="bg1"/>
                </a:solidFill>
                <a:sym typeface="+mn-ea"/>
              </a:rPr>
              <a:t>4、发挥社团特色，针对性开展实践</a:t>
            </a:r>
            <a:endParaRPr lang="zh-CN" altLang="en-US" b="1">
              <a:solidFill>
                <a:schemeClr val="bg1"/>
              </a:solidFill>
            </a:endParaRPr>
          </a:p>
          <a:p>
            <a:r>
              <a:rPr lang="en-US" altLang="zh-CN" b="1">
                <a:solidFill>
                  <a:schemeClr val="bg1"/>
                </a:solidFill>
                <a:sym typeface="+mn-ea"/>
              </a:rPr>
              <a:t>5</a:t>
            </a:r>
            <a:r>
              <a:rPr lang="zh-CN" altLang="en-US" b="1">
                <a:solidFill>
                  <a:schemeClr val="bg1"/>
                </a:solidFill>
                <a:sym typeface="+mn-ea"/>
              </a:rPr>
              <a:t>、减少僵尸社团的存在，提高成立社团的难度。</a:t>
            </a:r>
            <a:endParaRPr lang="zh-CN" altLang="en-US" b="1">
              <a:solidFill>
                <a:schemeClr val="bg1"/>
              </a:solidFill>
              <a:sym typeface="+mn-ea"/>
            </a:endParaRPr>
          </a:p>
        </p:txBody>
      </p:sp>
      <p:sp>
        <p:nvSpPr>
          <p:cNvPr id="26" name="矩形 25"/>
          <p:cNvSpPr/>
          <p:nvPr/>
        </p:nvSpPr>
        <p:spPr>
          <a:xfrm>
            <a:off x="8957310" y="723900"/>
            <a:ext cx="3179445" cy="829945"/>
          </a:xfrm>
          <a:prstGeom prst="rect">
            <a:avLst/>
          </a:prstGeom>
        </p:spPr>
        <p:txBody>
          <a:bodyPr wrap="square">
            <a:spAutoFit/>
          </a:bodyPr>
          <a:p>
            <a:pPr algn="l"/>
            <a:r>
              <a:rPr lang="zh-CN" altLang="en-US" sz="2400" b="1" dirty="0" smtClean="0">
                <a:solidFill>
                  <a:schemeClr val="bg1"/>
                </a:solidFill>
                <a:latin typeface="Comic Sans MS" panose="030F0702030302020204" charset="0"/>
                <a:ea typeface="微软雅黑" panose="020B0503020204020204" pitchFamily="34" charset="-122"/>
                <a:cs typeface="Comic Sans MS" panose="030F0702030302020204" charset="0"/>
                <a:sym typeface="+mn-ea"/>
              </a:rPr>
              <a:t>加强自身组织建设，</a:t>
            </a:r>
            <a:endParaRPr lang="zh-CN" altLang="en-US" sz="2400" b="1" dirty="0" smtClean="0">
              <a:solidFill>
                <a:schemeClr val="bg1"/>
              </a:solidFill>
              <a:latin typeface="Comic Sans MS" panose="030F0702030302020204" charset="0"/>
              <a:ea typeface="微软雅黑" panose="020B0503020204020204" pitchFamily="34" charset="-122"/>
              <a:cs typeface="Comic Sans MS" panose="030F0702030302020204" charset="0"/>
              <a:sym typeface="+mn-ea"/>
            </a:endParaRPr>
          </a:p>
          <a:p>
            <a:pPr algn="l"/>
            <a:r>
              <a:rPr lang="zh-CN" altLang="en-US" sz="2400" b="1" dirty="0" smtClean="0">
                <a:solidFill>
                  <a:schemeClr val="bg1"/>
                </a:solidFill>
                <a:latin typeface="Comic Sans MS" panose="030F0702030302020204" charset="0"/>
                <a:ea typeface="微软雅黑" panose="020B0503020204020204" pitchFamily="34" charset="-122"/>
                <a:cs typeface="Comic Sans MS" panose="030F0702030302020204" charset="0"/>
                <a:sym typeface="+mn-ea"/>
              </a:rPr>
              <a:t>管理更加细致化</a:t>
            </a:r>
            <a:endParaRPr lang="zh-CN" altLang="en-US" sz="2400" b="1" kern="1100" spc="150" dirty="0" smtClean="0">
              <a:solidFill>
                <a:schemeClr val="bg1"/>
              </a:solidFill>
              <a:latin typeface="Comic Sans MS" panose="030F0702030302020204" charset="0"/>
              <a:ea typeface="微软雅黑" panose="020B0503020204020204" pitchFamily="34" charset="-122"/>
              <a:cs typeface="Comic Sans MS" panose="030F0702030302020204" charset="0"/>
              <a:sym typeface="+mn-ea"/>
            </a:endParaRPr>
          </a:p>
        </p:txBody>
      </p:sp>
      <p:sp>
        <p:nvSpPr>
          <p:cNvPr id="27" name="矩形 26"/>
          <p:cNvSpPr/>
          <p:nvPr/>
        </p:nvSpPr>
        <p:spPr>
          <a:xfrm>
            <a:off x="6125210" y="4917440"/>
            <a:ext cx="3170555" cy="829945"/>
          </a:xfrm>
          <a:prstGeom prst="rect">
            <a:avLst/>
          </a:prstGeom>
        </p:spPr>
        <p:txBody>
          <a:bodyPr wrap="square">
            <a:spAutoFit/>
          </a:bodyPr>
          <a:p>
            <a:pPr>
              <a:buNone/>
            </a:pPr>
            <a:r>
              <a:rPr lang="zh-CN" altLang="en-US" sz="2400" b="1" kern="1100" spc="150" dirty="0">
                <a:solidFill>
                  <a:schemeClr val="bg1"/>
                </a:solidFill>
                <a:latin typeface="微软雅黑" panose="020B0503020204020204" pitchFamily="34" charset="-122"/>
                <a:ea typeface="微软雅黑" panose="020B0503020204020204" pitchFamily="34" charset="-122"/>
              </a:rPr>
              <a:t>规范社团管理，</a:t>
            </a:r>
            <a:endParaRPr lang="zh-CN" altLang="en-US" sz="2400" b="1" kern="1100" spc="150" dirty="0">
              <a:solidFill>
                <a:schemeClr val="bg1"/>
              </a:solidFill>
              <a:latin typeface="微软雅黑" panose="020B0503020204020204" pitchFamily="34" charset="-122"/>
              <a:ea typeface="微软雅黑" panose="020B0503020204020204" pitchFamily="34" charset="-122"/>
            </a:endParaRPr>
          </a:p>
          <a:p>
            <a:pPr>
              <a:buNone/>
            </a:pPr>
            <a:r>
              <a:rPr lang="zh-CN" altLang="en-US" sz="2400" b="1" kern="1100" spc="150" dirty="0">
                <a:solidFill>
                  <a:schemeClr val="bg1"/>
                </a:solidFill>
                <a:latin typeface="微软雅黑" panose="020B0503020204020204" pitchFamily="34" charset="-122"/>
                <a:ea typeface="微软雅黑" panose="020B0503020204020204" pitchFamily="34" charset="-122"/>
              </a:rPr>
              <a:t>社团活动更具特色</a:t>
            </a:r>
            <a:endParaRPr lang="zh-CN" altLang="en-US" sz="2400" b="1" kern="1100" spc="15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wipe(left)">
                                      <p:cBhvr>
                                        <p:cTn id="7" dur="500"/>
                                        <p:tgtEl>
                                          <p:spTgt spid="61"/>
                                        </p:tgtEl>
                                      </p:cBhvr>
                                    </p:animEffect>
                                  </p:childTnLst>
                                </p:cTn>
                              </p:par>
                              <p:par>
                                <p:cTn id="8" presetID="22" presetClass="entr" presetSubtype="4"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wipe(down)">
                                      <p:cBhvr>
                                        <p:cTn id="10" dur="500"/>
                                        <p:tgtEl>
                                          <p:spTgt spid="20"/>
                                        </p:tgtEl>
                                      </p:cBhvr>
                                    </p:animEffect>
                                  </p:childTnLst>
                                </p:cTn>
                              </p:par>
                              <p:par>
                                <p:cTn id="11" presetID="22" presetClass="entr" presetSubtype="4" fill="hold" grpId="0" nodeType="withEffect">
                                  <p:stCondLst>
                                    <p:cond delay="500"/>
                                  </p:stCondLst>
                                  <p:childTnLst>
                                    <p:set>
                                      <p:cBhvr>
                                        <p:cTn id="12" dur="1" fill="hold">
                                          <p:stCondLst>
                                            <p:cond delay="0"/>
                                          </p:stCondLst>
                                        </p:cTn>
                                        <p:tgtEl>
                                          <p:spTgt spid="54">
                                            <p:graphicEl>
                                              <a:chart seriesIdx="-3" categoryIdx="-3" bldStep="gridLegend"/>
                                            </p:graphicEl>
                                          </p:spTgt>
                                        </p:tgtEl>
                                        <p:attrNameLst>
                                          <p:attrName>style.visibility</p:attrName>
                                        </p:attrNameLst>
                                      </p:cBhvr>
                                      <p:to>
                                        <p:strVal val="visible"/>
                                      </p:to>
                                    </p:set>
                                    <p:animEffect transition="in" filter="wipe(down)">
                                      <p:cBhvr>
                                        <p:cTn id="13" dur="500"/>
                                        <p:tgtEl>
                                          <p:spTgt spid="54">
                                            <p:graphicEl>
                                              <a:chart seriesIdx="-3" categoryIdx="-3" bldStep="gridLegend"/>
                                            </p:graphicEl>
                                          </p:spTgt>
                                        </p:tgtEl>
                                      </p:cBhvr>
                                    </p:animEffect>
                                  </p:childTnLst>
                                </p:cTn>
                              </p:par>
                              <p:par>
                                <p:cTn id="14" presetID="22" presetClass="entr" presetSubtype="4" fill="hold" grpId="0" nodeType="withEffect">
                                  <p:stCondLst>
                                    <p:cond delay="500"/>
                                  </p:stCondLst>
                                  <p:childTnLst>
                                    <p:set>
                                      <p:cBhvr>
                                        <p:cTn id="15" dur="1" fill="hold">
                                          <p:stCondLst>
                                            <p:cond delay="0"/>
                                          </p:stCondLst>
                                        </p:cTn>
                                        <p:tgtEl>
                                          <p:spTgt spid="54">
                                            <p:graphicEl>
                                              <a:chart seriesIdx="0" categoryIdx="-4" bldStep="series"/>
                                            </p:graphicEl>
                                          </p:spTgt>
                                        </p:tgtEl>
                                        <p:attrNameLst>
                                          <p:attrName>style.visibility</p:attrName>
                                        </p:attrNameLst>
                                      </p:cBhvr>
                                      <p:to>
                                        <p:strVal val="visible"/>
                                      </p:to>
                                    </p:set>
                                    <p:animEffect transition="in" filter="wipe(down)">
                                      <p:cBhvr>
                                        <p:cTn id="16" dur="500"/>
                                        <p:tgtEl>
                                          <p:spTgt spid="54">
                                            <p:graphicEl>
                                              <a:chart seriesIdx="0"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4" grpId="0">
        <p:bldSub>
          <a:bldChart bld="series"/>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20" name="文本框 19"/>
          <p:cNvSpPr txBox="1"/>
          <p:nvPr/>
        </p:nvSpPr>
        <p:spPr>
          <a:xfrm>
            <a:off x="2033905" y="1028065"/>
            <a:ext cx="1920240" cy="460375"/>
          </a:xfrm>
          <a:prstGeom prst="rect">
            <a:avLst/>
          </a:prstGeom>
          <a:noFill/>
        </p:spPr>
        <p:txBody>
          <a:bodyPr vert="horz" wrap="square" rtlCol="0">
            <a:spAutoFit/>
          </a:bodyPr>
          <a:lstStyle/>
          <a:p>
            <a:r>
              <a:rPr lang="zh-CN" altLang="en-US" sz="2400" dirty="0">
                <a:solidFill>
                  <a:srgbClr val="FF3300"/>
                </a:solidFill>
                <a:latin typeface="微软雅黑" panose="020B0503020204020204" pitchFamily="34" charset="-122"/>
                <a:ea typeface="微软雅黑" panose="020B0503020204020204" pitchFamily="34" charset="-122"/>
              </a:rPr>
              <a:t>日常工作</a:t>
            </a:r>
            <a:endParaRPr lang="zh-CN" altLang="en-US" sz="2400" dirty="0">
              <a:solidFill>
                <a:srgbClr val="FF3300"/>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2045826" y="1490730"/>
            <a:ext cx="1149969" cy="521970"/>
          </a:xfrm>
          <a:prstGeom prst="rect">
            <a:avLst/>
          </a:prstGeom>
          <a:noFill/>
        </p:spPr>
        <p:txBody>
          <a:bodyPr wrap="square" rtlCol="0">
            <a:spAutoFit/>
          </a:bodyPr>
          <a:lstStyle/>
          <a:p>
            <a:r>
              <a:rPr lang="en-US" altLang="zh-CN" sz="1400" dirty="0">
                <a:solidFill>
                  <a:schemeClr val="bg1"/>
                </a:solidFill>
                <a:latin typeface="Haettenschweiler" panose="020B0706040902060204" pitchFamily="34" charset="0"/>
                <a:ea typeface="方正兰亭超细黑简体" panose="02000000000000000000" pitchFamily="2" charset="-122"/>
              </a:rPr>
              <a:t>DAILY</a:t>
            </a:r>
            <a:endParaRPr lang="en-US" altLang="zh-CN" sz="1400" dirty="0">
              <a:solidFill>
                <a:schemeClr val="bg1"/>
              </a:solidFill>
              <a:latin typeface="Haettenschweiler" panose="020B0706040902060204" pitchFamily="34" charset="0"/>
              <a:ea typeface="方正兰亭超细黑简体" panose="02000000000000000000" pitchFamily="2" charset="-122"/>
            </a:endParaRPr>
          </a:p>
          <a:p>
            <a:r>
              <a:rPr lang="en-US" altLang="zh-CN" sz="1400" dirty="0">
                <a:solidFill>
                  <a:schemeClr val="bg1"/>
                </a:solidFill>
                <a:latin typeface="Haettenschweiler" panose="020B0706040902060204" pitchFamily="34" charset="0"/>
                <a:ea typeface="方正兰亭超细黑简体" panose="02000000000000000000" pitchFamily="2" charset="-122"/>
              </a:rPr>
              <a:t>WORK</a:t>
            </a:r>
            <a:endParaRPr lang="en-US" altLang="zh-CN" sz="1400" dirty="0">
              <a:solidFill>
                <a:schemeClr val="bg1"/>
              </a:solidFill>
              <a:latin typeface="Haettenschweiler" panose="020B0706040902060204" pitchFamily="34" charset="0"/>
              <a:ea typeface="方正兰亭超细黑简体" panose="02000000000000000000" pitchFamily="2" charset="-122"/>
            </a:endParaRPr>
          </a:p>
        </p:txBody>
      </p:sp>
      <p:sp>
        <p:nvSpPr>
          <p:cNvPr id="22" name="椭圆 21"/>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p:cNvGrpSpPr/>
          <p:nvPr/>
        </p:nvGrpSpPr>
        <p:grpSpPr>
          <a:xfrm>
            <a:off x="343008" y="2926440"/>
            <a:ext cx="485668" cy="1035702"/>
            <a:chOff x="281805" y="3092969"/>
            <a:chExt cx="828000" cy="1035702"/>
          </a:xfrm>
        </p:grpSpPr>
        <p:sp>
          <p:nvSpPr>
            <p:cNvPr id="29" name="圆角矩形 8"/>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9"/>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10"/>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圆角矩形 11"/>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圆角矩形 12"/>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343008" y="5041900"/>
            <a:ext cx="61162" cy="1387673"/>
            <a:chOff x="419100" y="5041900"/>
            <a:chExt cx="61162" cy="1387673"/>
          </a:xfrm>
        </p:grpSpPr>
        <p:cxnSp>
          <p:nvCxnSpPr>
            <p:cNvPr id="35" name="直接连接符 34"/>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36" name="矩形 35"/>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2557237" y="2428871"/>
            <a:ext cx="2575320" cy="3427758"/>
            <a:chOff x="2063751" y="2428871"/>
            <a:chExt cx="2575320" cy="3427758"/>
          </a:xfrm>
        </p:grpSpPr>
        <p:sp>
          <p:nvSpPr>
            <p:cNvPr id="45" name="Freeform 41"/>
            <p:cNvSpPr/>
            <p:nvPr/>
          </p:nvSpPr>
          <p:spPr>
            <a:xfrm rot="5400000">
              <a:off x="1959766" y="2532856"/>
              <a:ext cx="1880735" cy="1672766"/>
            </a:xfrm>
            <a:custGeom>
              <a:avLst/>
              <a:gdLst>
                <a:gd name="connsiteX0" fmla="*/ 2444240 w 2473187"/>
                <a:gd name="connsiteY0" fmla="*/ 1207852 h 2199704"/>
                <a:gd name="connsiteX1" fmla="*/ 1933948 w 2473187"/>
                <a:gd name="connsiteY1" fmla="*/ 2091704 h 2199704"/>
                <a:gd name="connsiteX2" fmla="*/ 1746886 w 2473187"/>
                <a:gd name="connsiteY2" fmla="*/ 2199704 h 2199704"/>
                <a:gd name="connsiteX3" fmla="*/ 726302 w 2473187"/>
                <a:gd name="connsiteY3" fmla="*/ 2199704 h 2199704"/>
                <a:gd name="connsiteX4" fmla="*/ 539240 w 2473187"/>
                <a:gd name="connsiteY4" fmla="*/ 2091704 h 2199704"/>
                <a:gd name="connsiteX5" fmla="*/ 28948 w 2473187"/>
                <a:gd name="connsiteY5" fmla="*/ 1207852 h 2199704"/>
                <a:gd name="connsiteX6" fmla="*/ 28948 w 2473187"/>
                <a:gd name="connsiteY6" fmla="*/ 991852 h 2199704"/>
                <a:gd name="connsiteX7" fmla="*/ 539240 w 2473187"/>
                <a:gd name="connsiteY7" fmla="*/ 108000 h 2199704"/>
                <a:gd name="connsiteX8" fmla="*/ 726302 w 2473187"/>
                <a:gd name="connsiteY8" fmla="*/ 0 h 2199704"/>
                <a:gd name="connsiteX9" fmla="*/ 1746886 w 2473187"/>
                <a:gd name="connsiteY9" fmla="*/ 0 h 2199704"/>
                <a:gd name="connsiteX10" fmla="*/ 1933948 w 2473187"/>
                <a:gd name="connsiteY10" fmla="*/ 108000 h 2199704"/>
                <a:gd name="connsiteX11" fmla="*/ 2444240 w 2473187"/>
                <a:gd name="connsiteY11" fmla="*/ 991852 h 2199704"/>
                <a:gd name="connsiteX12" fmla="*/ 2444240 w 2473187"/>
                <a:gd name="connsiteY12" fmla="*/ 1207852 h 219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73187" h="2199704">
                  <a:moveTo>
                    <a:pt x="2444240" y="1207852"/>
                  </a:moveTo>
                  <a:lnTo>
                    <a:pt x="1933948" y="2091704"/>
                  </a:lnTo>
                  <a:cubicBezTo>
                    <a:pt x="1895351" y="2158556"/>
                    <a:pt x="1824080" y="2199704"/>
                    <a:pt x="1746886" y="2199704"/>
                  </a:cubicBezTo>
                  <a:lnTo>
                    <a:pt x="726302" y="2199704"/>
                  </a:lnTo>
                  <a:cubicBezTo>
                    <a:pt x="649108" y="2199704"/>
                    <a:pt x="577837" y="2158556"/>
                    <a:pt x="539240" y="2091704"/>
                  </a:cubicBezTo>
                  <a:lnTo>
                    <a:pt x="28948" y="1207852"/>
                  </a:lnTo>
                  <a:cubicBezTo>
                    <a:pt x="-9649" y="1141000"/>
                    <a:pt x="-9649" y="1058704"/>
                    <a:pt x="28948" y="991852"/>
                  </a:cubicBezTo>
                  <a:lnTo>
                    <a:pt x="539240" y="108000"/>
                  </a:lnTo>
                  <a:cubicBezTo>
                    <a:pt x="577837" y="41148"/>
                    <a:pt x="649108" y="0"/>
                    <a:pt x="726302" y="0"/>
                  </a:cubicBezTo>
                  <a:lnTo>
                    <a:pt x="1746886" y="0"/>
                  </a:lnTo>
                  <a:cubicBezTo>
                    <a:pt x="1824080" y="0"/>
                    <a:pt x="1895351" y="41148"/>
                    <a:pt x="1933948" y="108000"/>
                  </a:cubicBezTo>
                  <a:lnTo>
                    <a:pt x="2444240" y="991852"/>
                  </a:lnTo>
                  <a:cubicBezTo>
                    <a:pt x="2482837" y="1058704"/>
                    <a:pt x="2482837" y="1141000"/>
                    <a:pt x="2444240" y="120785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46" name="Freeform 41"/>
            <p:cNvSpPr/>
            <p:nvPr/>
          </p:nvSpPr>
          <p:spPr>
            <a:xfrm rot="5400000">
              <a:off x="2862320" y="4079879"/>
              <a:ext cx="1880735" cy="1672766"/>
            </a:xfrm>
            <a:custGeom>
              <a:avLst/>
              <a:gdLst>
                <a:gd name="connsiteX0" fmla="*/ 2444240 w 2473187"/>
                <a:gd name="connsiteY0" fmla="*/ 1207852 h 2199704"/>
                <a:gd name="connsiteX1" fmla="*/ 1933948 w 2473187"/>
                <a:gd name="connsiteY1" fmla="*/ 2091704 h 2199704"/>
                <a:gd name="connsiteX2" fmla="*/ 1746886 w 2473187"/>
                <a:gd name="connsiteY2" fmla="*/ 2199704 h 2199704"/>
                <a:gd name="connsiteX3" fmla="*/ 726302 w 2473187"/>
                <a:gd name="connsiteY3" fmla="*/ 2199704 h 2199704"/>
                <a:gd name="connsiteX4" fmla="*/ 539240 w 2473187"/>
                <a:gd name="connsiteY4" fmla="*/ 2091704 h 2199704"/>
                <a:gd name="connsiteX5" fmla="*/ 28948 w 2473187"/>
                <a:gd name="connsiteY5" fmla="*/ 1207852 h 2199704"/>
                <a:gd name="connsiteX6" fmla="*/ 28948 w 2473187"/>
                <a:gd name="connsiteY6" fmla="*/ 991852 h 2199704"/>
                <a:gd name="connsiteX7" fmla="*/ 539240 w 2473187"/>
                <a:gd name="connsiteY7" fmla="*/ 108000 h 2199704"/>
                <a:gd name="connsiteX8" fmla="*/ 726302 w 2473187"/>
                <a:gd name="connsiteY8" fmla="*/ 0 h 2199704"/>
                <a:gd name="connsiteX9" fmla="*/ 1746886 w 2473187"/>
                <a:gd name="connsiteY9" fmla="*/ 0 h 2199704"/>
                <a:gd name="connsiteX10" fmla="*/ 1933948 w 2473187"/>
                <a:gd name="connsiteY10" fmla="*/ 108000 h 2199704"/>
                <a:gd name="connsiteX11" fmla="*/ 2444240 w 2473187"/>
                <a:gd name="connsiteY11" fmla="*/ 991852 h 2199704"/>
                <a:gd name="connsiteX12" fmla="*/ 2444240 w 2473187"/>
                <a:gd name="connsiteY12" fmla="*/ 1207852 h 219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73187" h="2199704">
                  <a:moveTo>
                    <a:pt x="2444240" y="1207852"/>
                  </a:moveTo>
                  <a:lnTo>
                    <a:pt x="1933948" y="2091704"/>
                  </a:lnTo>
                  <a:cubicBezTo>
                    <a:pt x="1895351" y="2158556"/>
                    <a:pt x="1824080" y="2199704"/>
                    <a:pt x="1746886" y="2199704"/>
                  </a:cubicBezTo>
                  <a:lnTo>
                    <a:pt x="726302" y="2199704"/>
                  </a:lnTo>
                  <a:cubicBezTo>
                    <a:pt x="649108" y="2199704"/>
                    <a:pt x="577837" y="2158556"/>
                    <a:pt x="539240" y="2091704"/>
                  </a:cubicBezTo>
                  <a:lnTo>
                    <a:pt x="28948" y="1207852"/>
                  </a:lnTo>
                  <a:cubicBezTo>
                    <a:pt x="-9649" y="1141000"/>
                    <a:pt x="-9649" y="1058704"/>
                    <a:pt x="28948" y="991852"/>
                  </a:cubicBezTo>
                  <a:lnTo>
                    <a:pt x="539240" y="108000"/>
                  </a:lnTo>
                  <a:cubicBezTo>
                    <a:pt x="577837" y="41148"/>
                    <a:pt x="649108" y="0"/>
                    <a:pt x="726302" y="0"/>
                  </a:cubicBezTo>
                  <a:lnTo>
                    <a:pt x="1746886" y="0"/>
                  </a:lnTo>
                  <a:cubicBezTo>
                    <a:pt x="1824080" y="0"/>
                    <a:pt x="1895351" y="41148"/>
                    <a:pt x="1933948" y="108000"/>
                  </a:cubicBezTo>
                  <a:lnTo>
                    <a:pt x="2444240" y="991852"/>
                  </a:lnTo>
                  <a:cubicBezTo>
                    <a:pt x="2482837" y="1058704"/>
                    <a:pt x="2482837" y="1141000"/>
                    <a:pt x="2444240" y="120785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grpSp>
      <p:grpSp>
        <p:nvGrpSpPr>
          <p:cNvPr id="59" name="组合 58"/>
          <p:cNvGrpSpPr/>
          <p:nvPr/>
        </p:nvGrpSpPr>
        <p:grpSpPr>
          <a:xfrm>
            <a:off x="5194331" y="1488503"/>
            <a:ext cx="2575320" cy="3427758"/>
            <a:chOff x="4700845" y="1488503"/>
            <a:chExt cx="2575320" cy="3427758"/>
          </a:xfrm>
        </p:grpSpPr>
        <p:sp>
          <p:nvSpPr>
            <p:cNvPr id="49" name="Freeform 41"/>
            <p:cNvSpPr/>
            <p:nvPr/>
          </p:nvSpPr>
          <p:spPr>
            <a:xfrm rot="16200000" flipH="1">
              <a:off x="5499414" y="1592488"/>
              <a:ext cx="1880735" cy="1672766"/>
            </a:xfrm>
            <a:custGeom>
              <a:avLst/>
              <a:gdLst>
                <a:gd name="connsiteX0" fmla="*/ 2444240 w 2473187"/>
                <a:gd name="connsiteY0" fmla="*/ 1207852 h 2199704"/>
                <a:gd name="connsiteX1" fmla="*/ 1933948 w 2473187"/>
                <a:gd name="connsiteY1" fmla="*/ 2091704 h 2199704"/>
                <a:gd name="connsiteX2" fmla="*/ 1746886 w 2473187"/>
                <a:gd name="connsiteY2" fmla="*/ 2199704 h 2199704"/>
                <a:gd name="connsiteX3" fmla="*/ 726302 w 2473187"/>
                <a:gd name="connsiteY3" fmla="*/ 2199704 h 2199704"/>
                <a:gd name="connsiteX4" fmla="*/ 539240 w 2473187"/>
                <a:gd name="connsiteY4" fmla="*/ 2091704 h 2199704"/>
                <a:gd name="connsiteX5" fmla="*/ 28948 w 2473187"/>
                <a:gd name="connsiteY5" fmla="*/ 1207852 h 2199704"/>
                <a:gd name="connsiteX6" fmla="*/ 28948 w 2473187"/>
                <a:gd name="connsiteY6" fmla="*/ 991852 h 2199704"/>
                <a:gd name="connsiteX7" fmla="*/ 539240 w 2473187"/>
                <a:gd name="connsiteY7" fmla="*/ 108000 h 2199704"/>
                <a:gd name="connsiteX8" fmla="*/ 726302 w 2473187"/>
                <a:gd name="connsiteY8" fmla="*/ 0 h 2199704"/>
                <a:gd name="connsiteX9" fmla="*/ 1746886 w 2473187"/>
                <a:gd name="connsiteY9" fmla="*/ 0 h 2199704"/>
                <a:gd name="connsiteX10" fmla="*/ 1933948 w 2473187"/>
                <a:gd name="connsiteY10" fmla="*/ 108000 h 2199704"/>
                <a:gd name="connsiteX11" fmla="*/ 2444240 w 2473187"/>
                <a:gd name="connsiteY11" fmla="*/ 991852 h 2199704"/>
                <a:gd name="connsiteX12" fmla="*/ 2444240 w 2473187"/>
                <a:gd name="connsiteY12" fmla="*/ 1207852 h 219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73187" h="2199704">
                  <a:moveTo>
                    <a:pt x="2444240" y="1207852"/>
                  </a:moveTo>
                  <a:lnTo>
                    <a:pt x="1933948" y="2091704"/>
                  </a:lnTo>
                  <a:cubicBezTo>
                    <a:pt x="1895351" y="2158556"/>
                    <a:pt x="1824080" y="2199704"/>
                    <a:pt x="1746886" y="2199704"/>
                  </a:cubicBezTo>
                  <a:lnTo>
                    <a:pt x="726302" y="2199704"/>
                  </a:lnTo>
                  <a:cubicBezTo>
                    <a:pt x="649108" y="2199704"/>
                    <a:pt x="577837" y="2158556"/>
                    <a:pt x="539240" y="2091704"/>
                  </a:cubicBezTo>
                  <a:lnTo>
                    <a:pt x="28948" y="1207852"/>
                  </a:lnTo>
                  <a:cubicBezTo>
                    <a:pt x="-9649" y="1141000"/>
                    <a:pt x="-9649" y="1058704"/>
                    <a:pt x="28948" y="991852"/>
                  </a:cubicBezTo>
                  <a:lnTo>
                    <a:pt x="539240" y="108000"/>
                  </a:lnTo>
                  <a:cubicBezTo>
                    <a:pt x="577837" y="41148"/>
                    <a:pt x="649108" y="0"/>
                    <a:pt x="726302" y="0"/>
                  </a:cubicBezTo>
                  <a:lnTo>
                    <a:pt x="1746886" y="0"/>
                  </a:lnTo>
                  <a:cubicBezTo>
                    <a:pt x="1824080" y="0"/>
                    <a:pt x="1895351" y="41148"/>
                    <a:pt x="1933948" y="108000"/>
                  </a:cubicBezTo>
                  <a:lnTo>
                    <a:pt x="2444240" y="991852"/>
                  </a:lnTo>
                  <a:cubicBezTo>
                    <a:pt x="2482837" y="1058704"/>
                    <a:pt x="2482837" y="1141000"/>
                    <a:pt x="2444240" y="1207852"/>
                  </a:cubicBezTo>
                </a:path>
              </a:pathLst>
            </a:cu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50" name="Freeform 41"/>
            <p:cNvSpPr/>
            <p:nvPr/>
          </p:nvSpPr>
          <p:spPr>
            <a:xfrm rot="16200000" flipH="1">
              <a:off x="4596860" y="3139511"/>
              <a:ext cx="1880735" cy="1672766"/>
            </a:xfrm>
            <a:custGeom>
              <a:avLst/>
              <a:gdLst>
                <a:gd name="connsiteX0" fmla="*/ 2444240 w 2473187"/>
                <a:gd name="connsiteY0" fmla="*/ 1207852 h 2199704"/>
                <a:gd name="connsiteX1" fmla="*/ 1933948 w 2473187"/>
                <a:gd name="connsiteY1" fmla="*/ 2091704 h 2199704"/>
                <a:gd name="connsiteX2" fmla="*/ 1746886 w 2473187"/>
                <a:gd name="connsiteY2" fmla="*/ 2199704 h 2199704"/>
                <a:gd name="connsiteX3" fmla="*/ 726302 w 2473187"/>
                <a:gd name="connsiteY3" fmla="*/ 2199704 h 2199704"/>
                <a:gd name="connsiteX4" fmla="*/ 539240 w 2473187"/>
                <a:gd name="connsiteY4" fmla="*/ 2091704 h 2199704"/>
                <a:gd name="connsiteX5" fmla="*/ 28948 w 2473187"/>
                <a:gd name="connsiteY5" fmla="*/ 1207852 h 2199704"/>
                <a:gd name="connsiteX6" fmla="*/ 28948 w 2473187"/>
                <a:gd name="connsiteY6" fmla="*/ 991852 h 2199704"/>
                <a:gd name="connsiteX7" fmla="*/ 539240 w 2473187"/>
                <a:gd name="connsiteY7" fmla="*/ 108000 h 2199704"/>
                <a:gd name="connsiteX8" fmla="*/ 726302 w 2473187"/>
                <a:gd name="connsiteY8" fmla="*/ 0 h 2199704"/>
                <a:gd name="connsiteX9" fmla="*/ 1746886 w 2473187"/>
                <a:gd name="connsiteY9" fmla="*/ 0 h 2199704"/>
                <a:gd name="connsiteX10" fmla="*/ 1933948 w 2473187"/>
                <a:gd name="connsiteY10" fmla="*/ 108000 h 2199704"/>
                <a:gd name="connsiteX11" fmla="*/ 2444240 w 2473187"/>
                <a:gd name="connsiteY11" fmla="*/ 991852 h 2199704"/>
                <a:gd name="connsiteX12" fmla="*/ 2444240 w 2473187"/>
                <a:gd name="connsiteY12" fmla="*/ 1207852 h 219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73187" h="2199704">
                  <a:moveTo>
                    <a:pt x="2444240" y="1207852"/>
                  </a:moveTo>
                  <a:lnTo>
                    <a:pt x="1933948" y="2091704"/>
                  </a:lnTo>
                  <a:cubicBezTo>
                    <a:pt x="1895351" y="2158556"/>
                    <a:pt x="1824080" y="2199704"/>
                    <a:pt x="1746886" y="2199704"/>
                  </a:cubicBezTo>
                  <a:lnTo>
                    <a:pt x="726302" y="2199704"/>
                  </a:lnTo>
                  <a:cubicBezTo>
                    <a:pt x="649108" y="2199704"/>
                    <a:pt x="577837" y="2158556"/>
                    <a:pt x="539240" y="2091704"/>
                  </a:cubicBezTo>
                  <a:lnTo>
                    <a:pt x="28948" y="1207852"/>
                  </a:lnTo>
                  <a:cubicBezTo>
                    <a:pt x="-9649" y="1141000"/>
                    <a:pt x="-9649" y="1058704"/>
                    <a:pt x="28948" y="991852"/>
                  </a:cubicBezTo>
                  <a:lnTo>
                    <a:pt x="539240" y="108000"/>
                  </a:lnTo>
                  <a:cubicBezTo>
                    <a:pt x="577837" y="41148"/>
                    <a:pt x="649108" y="0"/>
                    <a:pt x="726302" y="0"/>
                  </a:cubicBezTo>
                  <a:lnTo>
                    <a:pt x="1746886" y="0"/>
                  </a:lnTo>
                  <a:cubicBezTo>
                    <a:pt x="1824080" y="0"/>
                    <a:pt x="1895351" y="41148"/>
                    <a:pt x="1933948" y="108000"/>
                  </a:cubicBezTo>
                  <a:lnTo>
                    <a:pt x="2444240" y="991852"/>
                  </a:lnTo>
                  <a:cubicBezTo>
                    <a:pt x="2482837" y="1058704"/>
                    <a:pt x="2482837" y="1141000"/>
                    <a:pt x="2444240" y="120785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grpSp>
      <p:grpSp>
        <p:nvGrpSpPr>
          <p:cNvPr id="58" name="组合 57"/>
          <p:cNvGrpSpPr/>
          <p:nvPr/>
        </p:nvGrpSpPr>
        <p:grpSpPr>
          <a:xfrm>
            <a:off x="7837121" y="2424046"/>
            <a:ext cx="2597152" cy="3433319"/>
            <a:chOff x="7343635" y="2424046"/>
            <a:chExt cx="2597152" cy="3433319"/>
          </a:xfrm>
        </p:grpSpPr>
        <p:sp>
          <p:nvSpPr>
            <p:cNvPr id="53" name="Freeform 41"/>
            <p:cNvSpPr/>
            <p:nvPr/>
          </p:nvSpPr>
          <p:spPr>
            <a:xfrm rot="5400000">
              <a:off x="8164036" y="4080615"/>
              <a:ext cx="1880735" cy="1672766"/>
            </a:xfrm>
            <a:custGeom>
              <a:avLst/>
              <a:gdLst>
                <a:gd name="connsiteX0" fmla="*/ 2444240 w 2473187"/>
                <a:gd name="connsiteY0" fmla="*/ 1207852 h 2199704"/>
                <a:gd name="connsiteX1" fmla="*/ 1933948 w 2473187"/>
                <a:gd name="connsiteY1" fmla="*/ 2091704 h 2199704"/>
                <a:gd name="connsiteX2" fmla="*/ 1746886 w 2473187"/>
                <a:gd name="connsiteY2" fmla="*/ 2199704 h 2199704"/>
                <a:gd name="connsiteX3" fmla="*/ 726302 w 2473187"/>
                <a:gd name="connsiteY3" fmla="*/ 2199704 h 2199704"/>
                <a:gd name="connsiteX4" fmla="*/ 539240 w 2473187"/>
                <a:gd name="connsiteY4" fmla="*/ 2091704 h 2199704"/>
                <a:gd name="connsiteX5" fmla="*/ 28948 w 2473187"/>
                <a:gd name="connsiteY5" fmla="*/ 1207852 h 2199704"/>
                <a:gd name="connsiteX6" fmla="*/ 28948 w 2473187"/>
                <a:gd name="connsiteY6" fmla="*/ 991852 h 2199704"/>
                <a:gd name="connsiteX7" fmla="*/ 539240 w 2473187"/>
                <a:gd name="connsiteY7" fmla="*/ 108000 h 2199704"/>
                <a:gd name="connsiteX8" fmla="*/ 726302 w 2473187"/>
                <a:gd name="connsiteY8" fmla="*/ 0 h 2199704"/>
                <a:gd name="connsiteX9" fmla="*/ 1746886 w 2473187"/>
                <a:gd name="connsiteY9" fmla="*/ 0 h 2199704"/>
                <a:gd name="connsiteX10" fmla="*/ 1933948 w 2473187"/>
                <a:gd name="connsiteY10" fmla="*/ 108000 h 2199704"/>
                <a:gd name="connsiteX11" fmla="*/ 2444240 w 2473187"/>
                <a:gd name="connsiteY11" fmla="*/ 991852 h 2199704"/>
                <a:gd name="connsiteX12" fmla="*/ 2444240 w 2473187"/>
                <a:gd name="connsiteY12" fmla="*/ 1207852 h 219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73187" h="2199704">
                  <a:moveTo>
                    <a:pt x="2444240" y="1207852"/>
                  </a:moveTo>
                  <a:lnTo>
                    <a:pt x="1933948" y="2091704"/>
                  </a:lnTo>
                  <a:cubicBezTo>
                    <a:pt x="1895351" y="2158556"/>
                    <a:pt x="1824080" y="2199704"/>
                    <a:pt x="1746886" y="2199704"/>
                  </a:cubicBezTo>
                  <a:lnTo>
                    <a:pt x="726302" y="2199704"/>
                  </a:lnTo>
                  <a:cubicBezTo>
                    <a:pt x="649108" y="2199704"/>
                    <a:pt x="577837" y="2158556"/>
                    <a:pt x="539240" y="2091704"/>
                  </a:cubicBezTo>
                  <a:lnTo>
                    <a:pt x="28948" y="1207852"/>
                  </a:lnTo>
                  <a:cubicBezTo>
                    <a:pt x="-9649" y="1141000"/>
                    <a:pt x="-9649" y="1058704"/>
                    <a:pt x="28948" y="991852"/>
                  </a:cubicBezTo>
                  <a:lnTo>
                    <a:pt x="539240" y="108000"/>
                  </a:lnTo>
                  <a:cubicBezTo>
                    <a:pt x="577837" y="41148"/>
                    <a:pt x="649108" y="0"/>
                    <a:pt x="726302" y="0"/>
                  </a:cubicBezTo>
                  <a:lnTo>
                    <a:pt x="1746886" y="0"/>
                  </a:lnTo>
                  <a:cubicBezTo>
                    <a:pt x="1824080" y="0"/>
                    <a:pt x="1895351" y="41148"/>
                    <a:pt x="1933948" y="108000"/>
                  </a:cubicBezTo>
                  <a:lnTo>
                    <a:pt x="2444240" y="991852"/>
                  </a:lnTo>
                  <a:cubicBezTo>
                    <a:pt x="2482837" y="1058704"/>
                    <a:pt x="2482837" y="1141000"/>
                    <a:pt x="2444240" y="120785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55" name="Freeform 41"/>
            <p:cNvSpPr/>
            <p:nvPr/>
          </p:nvSpPr>
          <p:spPr>
            <a:xfrm rot="5400000">
              <a:off x="7239650" y="2528031"/>
              <a:ext cx="1880735" cy="1672766"/>
            </a:xfrm>
            <a:custGeom>
              <a:avLst/>
              <a:gdLst>
                <a:gd name="connsiteX0" fmla="*/ 2444240 w 2473187"/>
                <a:gd name="connsiteY0" fmla="*/ 1207852 h 2199704"/>
                <a:gd name="connsiteX1" fmla="*/ 1933948 w 2473187"/>
                <a:gd name="connsiteY1" fmla="*/ 2091704 h 2199704"/>
                <a:gd name="connsiteX2" fmla="*/ 1746886 w 2473187"/>
                <a:gd name="connsiteY2" fmla="*/ 2199704 h 2199704"/>
                <a:gd name="connsiteX3" fmla="*/ 726302 w 2473187"/>
                <a:gd name="connsiteY3" fmla="*/ 2199704 h 2199704"/>
                <a:gd name="connsiteX4" fmla="*/ 539240 w 2473187"/>
                <a:gd name="connsiteY4" fmla="*/ 2091704 h 2199704"/>
                <a:gd name="connsiteX5" fmla="*/ 28948 w 2473187"/>
                <a:gd name="connsiteY5" fmla="*/ 1207852 h 2199704"/>
                <a:gd name="connsiteX6" fmla="*/ 28948 w 2473187"/>
                <a:gd name="connsiteY6" fmla="*/ 991852 h 2199704"/>
                <a:gd name="connsiteX7" fmla="*/ 539240 w 2473187"/>
                <a:gd name="connsiteY7" fmla="*/ 108000 h 2199704"/>
                <a:gd name="connsiteX8" fmla="*/ 726302 w 2473187"/>
                <a:gd name="connsiteY8" fmla="*/ 0 h 2199704"/>
                <a:gd name="connsiteX9" fmla="*/ 1746886 w 2473187"/>
                <a:gd name="connsiteY9" fmla="*/ 0 h 2199704"/>
                <a:gd name="connsiteX10" fmla="*/ 1933948 w 2473187"/>
                <a:gd name="connsiteY10" fmla="*/ 108000 h 2199704"/>
                <a:gd name="connsiteX11" fmla="*/ 2444240 w 2473187"/>
                <a:gd name="connsiteY11" fmla="*/ 991852 h 2199704"/>
                <a:gd name="connsiteX12" fmla="*/ 2444240 w 2473187"/>
                <a:gd name="connsiteY12" fmla="*/ 1207852 h 219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73187" h="2199704">
                  <a:moveTo>
                    <a:pt x="2444240" y="1207852"/>
                  </a:moveTo>
                  <a:lnTo>
                    <a:pt x="1933948" y="2091704"/>
                  </a:lnTo>
                  <a:cubicBezTo>
                    <a:pt x="1895351" y="2158556"/>
                    <a:pt x="1824080" y="2199704"/>
                    <a:pt x="1746886" y="2199704"/>
                  </a:cubicBezTo>
                  <a:lnTo>
                    <a:pt x="726302" y="2199704"/>
                  </a:lnTo>
                  <a:cubicBezTo>
                    <a:pt x="649108" y="2199704"/>
                    <a:pt x="577837" y="2158556"/>
                    <a:pt x="539240" y="2091704"/>
                  </a:cubicBezTo>
                  <a:lnTo>
                    <a:pt x="28948" y="1207852"/>
                  </a:lnTo>
                  <a:cubicBezTo>
                    <a:pt x="-9649" y="1141000"/>
                    <a:pt x="-9649" y="1058704"/>
                    <a:pt x="28948" y="991852"/>
                  </a:cubicBezTo>
                  <a:lnTo>
                    <a:pt x="539240" y="108000"/>
                  </a:lnTo>
                  <a:cubicBezTo>
                    <a:pt x="577837" y="41148"/>
                    <a:pt x="649108" y="0"/>
                    <a:pt x="726302" y="0"/>
                  </a:cubicBezTo>
                  <a:lnTo>
                    <a:pt x="1746886" y="0"/>
                  </a:lnTo>
                  <a:cubicBezTo>
                    <a:pt x="1824080" y="0"/>
                    <a:pt x="1895351" y="41148"/>
                    <a:pt x="1933948" y="108000"/>
                  </a:cubicBezTo>
                  <a:lnTo>
                    <a:pt x="2444240" y="991852"/>
                  </a:lnTo>
                  <a:cubicBezTo>
                    <a:pt x="2482837" y="1058704"/>
                    <a:pt x="2482837" y="1141000"/>
                    <a:pt x="2444240" y="120785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grpSp>
      <p:cxnSp>
        <p:nvCxnSpPr>
          <p:cNvPr id="64" name="直接连接符 63"/>
          <p:cNvCxnSpPr/>
          <p:nvPr/>
        </p:nvCxnSpPr>
        <p:spPr>
          <a:xfrm>
            <a:off x="2150134" y="5515718"/>
            <a:ext cx="909268"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2063750" y="5654675"/>
            <a:ext cx="1113664" cy="768993"/>
          </a:xfrm>
          <a:prstGeom prst="rect">
            <a:avLst/>
          </a:prstGeom>
          <a:noFill/>
        </p:spPr>
        <p:txBody>
          <a:bodyPr wrap="square" rtlCol="0">
            <a:spAutoFit/>
          </a:bodyPr>
          <a:lstStyle/>
          <a:p>
            <a:pPr>
              <a:lnSpc>
                <a:spcPct val="125000"/>
              </a:lnSpc>
            </a:pPr>
            <a:r>
              <a:rPr lang="zh-CN" altLang="en-US" sz="900" dirty="0">
                <a:solidFill>
                  <a:schemeClr val="bg1"/>
                </a:solidFill>
                <a:latin typeface="微软雅黑" panose="020B0503020204020204" pitchFamily="34" charset="-122"/>
                <a:ea typeface="微软雅黑" panose="020B0503020204020204" pitchFamily="34" charset="-122"/>
              </a:rPr>
              <a:t>我有足够的工作热情。一名好的学生干部最首要的就是要有工作热情。</a:t>
            </a:r>
            <a:endParaRPr lang="zh-CN" altLang="en-US" sz="900" dirty="0">
              <a:solidFill>
                <a:schemeClr val="bg1"/>
              </a:solidFill>
              <a:latin typeface="微软雅黑" panose="020B0503020204020204" pitchFamily="34" charset="-122"/>
              <a:ea typeface="微软雅黑" panose="020B0503020204020204" pitchFamily="34" charset="-122"/>
            </a:endParaRPr>
          </a:p>
        </p:txBody>
      </p:sp>
      <p:sp>
        <p:nvSpPr>
          <p:cNvPr id="66" name="文本框 65"/>
          <p:cNvSpPr txBox="1"/>
          <p:nvPr/>
        </p:nvSpPr>
        <p:spPr>
          <a:xfrm>
            <a:off x="2682113" y="2850860"/>
            <a:ext cx="533710" cy="369332"/>
          </a:xfrm>
          <a:prstGeom prst="rect">
            <a:avLst/>
          </a:prstGeom>
          <a:noFill/>
        </p:spPr>
        <p:txBody>
          <a:bodyPr wrap="square" rtlCol="0">
            <a:spAutoFit/>
          </a:bodyPr>
          <a:lstStyle/>
          <a:p>
            <a:r>
              <a:rPr lang="en-US" altLang="zh-CN" dirty="0">
                <a:solidFill>
                  <a:srgbClr val="FF3300"/>
                </a:solidFill>
                <a:latin typeface="Haettenschweiler" panose="020B0706040902060204" pitchFamily="34" charset="0"/>
                <a:ea typeface="方正兰亭超细黑简体" panose="02000000000000000000" pitchFamily="2" charset="-122"/>
              </a:rPr>
              <a:t>01</a:t>
            </a:r>
            <a:endParaRPr lang="zh-CN" altLang="en-US" dirty="0">
              <a:solidFill>
                <a:srgbClr val="FF3300"/>
              </a:solidFill>
              <a:latin typeface="Haettenschweiler" panose="020B0706040902060204" pitchFamily="34" charset="0"/>
              <a:ea typeface="方正兰亭超细黑简体" panose="02000000000000000000" pitchFamily="2" charset="-122"/>
            </a:endParaRPr>
          </a:p>
        </p:txBody>
      </p:sp>
      <p:sp>
        <p:nvSpPr>
          <p:cNvPr id="67" name="文本框 66"/>
          <p:cNvSpPr txBox="1"/>
          <p:nvPr/>
        </p:nvSpPr>
        <p:spPr>
          <a:xfrm>
            <a:off x="3604543" y="4388366"/>
            <a:ext cx="533710" cy="369332"/>
          </a:xfrm>
          <a:prstGeom prst="rect">
            <a:avLst/>
          </a:prstGeom>
          <a:noFill/>
        </p:spPr>
        <p:txBody>
          <a:bodyPr wrap="square" rtlCol="0">
            <a:spAutoFit/>
          </a:bodyPr>
          <a:lstStyle/>
          <a:p>
            <a:r>
              <a:rPr lang="en-US" altLang="zh-CN" dirty="0">
                <a:solidFill>
                  <a:srgbClr val="FF3300"/>
                </a:solidFill>
                <a:latin typeface="Haettenschweiler" panose="020B0706040902060204" pitchFamily="34" charset="0"/>
                <a:ea typeface="方正兰亭超细黑简体" panose="02000000000000000000" pitchFamily="2" charset="-122"/>
              </a:rPr>
              <a:t>02</a:t>
            </a:r>
            <a:endParaRPr lang="zh-CN" altLang="en-US" dirty="0">
              <a:solidFill>
                <a:srgbClr val="FF3300"/>
              </a:solidFill>
              <a:latin typeface="Haettenschweiler" panose="020B0706040902060204" pitchFamily="34" charset="0"/>
              <a:ea typeface="方正兰亭超细黑简体" panose="02000000000000000000" pitchFamily="2" charset="-122"/>
            </a:endParaRPr>
          </a:p>
        </p:txBody>
      </p:sp>
      <p:sp>
        <p:nvSpPr>
          <p:cNvPr id="68" name="文本框 67"/>
          <p:cNvSpPr txBox="1"/>
          <p:nvPr/>
        </p:nvSpPr>
        <p:spPr>
          <a:xfrm>
            <a:off x="5332500" y="3465905"/>
            <a:ext cx="533710" cy="369332"/>
          </a:xfrm>
          <a:prstGeom prst="rect">
            <a:avLst/>
          </a:prstGeom>
          <a:noFill/>
        </p:spPr>
        <p:txBody>
          <a:bodyPr wrap="square" rtlCol="0">
            <a:spAutoFit/>
          </a:bodyPr>
          <a:lstStyle/>
          <a:p>
            <a:r>
              <a:rPr lang="en-US" altLang="zh-CN" dirty="0">
                <a:solidFill>
                  <a:srgbClr val="FF3300"/>
                </a:solidFill>
                <a:latin typeface="Haettenschweiler" panose="020B0706040902060204" pitchFamily="34" charset="0"/>
                <a:ea typeface="方正兰亭超细黑简体" panose="02000000000000000000" pitchFamily="2" charset="-122"/>
              </a:rPr>
              <a:t>03</a:t>
            </a:r>
            <a:endParaRPr lang="zh-CN" altLang="en-US" dirty="0">
              <a:solidFill>
                <a:srgbClr val="FF3300"/>
              </a:solidFill>
              <a:latin typeface="Haettenschweiler" panose="020B0706040902060204" pitchFamily="34" charset="0"/>
              <a:ea typeface="方正兰亭超细黑简体" panose="02000000000000000000" pitchFamily="2" charset="-122"/>
            </a:endParaRPr>
          </a:p>
        </p:txBody>
      </p:sp>
      <p:sp>
        <p:nvSpPr>
          <p:cNvPr id="69" name="文本框 68"/>
          <p:cNvSpPr txBox="1"/>
          <p:nvPr/>
        </p:nvSpPr>
        <p:spPr>
          <a:xfrm>
            <a:off x="6231787" y="1907923"/>
            <a:ext cx="533710" cy="369332"/>
          </a:xfrm>
          <a:prstGeom prst="rect">
            <a:avLst/>
          </a:prstGeom>
          <a:noFill/>
        </p:spPr>
        <p:txBody>
          <a:bodyPr wrap="square" rtlCol="0">
            <a:spAutoFit/>
          </a:bodyPr>
          <a:lstStyle/>
          <a:p>
            <a:r>
              <a:rPr lang="en-US" altLang="zh-CN" dirty="0">
                <a:solidFill>
                  <a:srgbClr val="FF3300"/>
                </a:solidFill>
                <a:latin typeface="Haettenschweiler" panose="020B0706040902060204" pitchFamily="34" charset="0"/>
                <a:ea typeface="方正兰亭超细黑简体" panose="02000000000000000000" pitchFamily="2" charset="-122"/>
              </a:rPr>
              <a:t>04</a:t>
            </a:r>
            <a:endParaRPr lang="zh-CN" altLang="en-US" dirty="0">
              <a:solidFill>
                <a:srgbClr val="FF3300"/>
              </a:solidFill>
              <a:latin typeface="Haettenschweiler" panose="020B0706040902060204" pitchFamily="34" charset="0"/>
              <a:ea typeface="方正兰亭超细黑简体" panose="02000000000000000000" pitchFamily="2" charset="-122"/>
            </a:endParaRPr>
          </a:p>
        </p:txBody>
      </p:sp>
      <p:sp>
        <p:nvSpPr>
          <p:cNvPr id="70" name="文本框 69"/>
          <p:cNvSpPr txBox="1"/>
          <p:nvPr/>
        </p:nvSpPr>
        <p:spPr>
          <a:xfrm>
            <a:off x="7969581" y="2850860"/>
            <a:ext cx="533710" cy="369332"/>
          </a:xfrm>
          <a:prstGeom prst="rect">
            <a:avLst/>
          </a:prstGeom>
          <a:noFill/>
        </p:spPr>
        <p:txBody>
          <a:bodyPr wrap="square" rtlCol="0">
            <a:spAutoFit/>
          </a:bodyPr>
          <a:lstStyle/>
          <a:p>
            <a:r>
              <a:rPr lang="en-US" altLang="zh-CN" dirty="0">
                <a:solidFill>
                  <a:srgbClr val="FF3300"/>
                </a:solidFill>
                <a:latin typeface="Haettenschweiler" panose="020B0706040902060204" pitchFamily="34" charset="0"/>
                <a:ea typeface="方正兰亭超细黑简体" panose="02000000000000000000" pitchFamily="2" charset="-122"/>
              </a:rPr>
              <a:t>05</a:t>
            </a:r>
            <a:endParaRPr lang="zh-CN" altLang="en-US" dirty="0">
              <a:solidFill>
                <a:srgbClr val="FF3300"/>
              </a:solidFill>
              <a:latin typeface="Haettenschweiler" panose="020B0706040902060204" pitchFamily="34" charset="0"/>
              <a:ea typeface="方正兰亭超细黑简体" panose="02000000000000000000" pitchFamily="2" charset="-122"/>
            </a:endParaRPr>
          </a:p>
        </p:txBody>
      </p:sp>
      <p:sp>
        <p:nvSpPr>
          <p:cNvPr id="71" name="文本框 70"/>
          <p:cNvSpPr txBox="1"/>
          <p:nvPr/>
        </p:nvSpPr>
        <p:spPr>
          <a:xfrm>
            <a:off x="8878103" y="4388366"/>
            <a:ext cx="533710" cy="369332"/>
          </a:xfrm>
          <a:prstGeom prst="rect">
            <a:avLst/>
          </a:prstGeom>
          <a:noFill/>
        </p:spPr>
        <p:txBody>
          <a:bodyPr wrap="square" rtlCol="0">
            <a:spAutoFit/>
          </a:bodyPr>
          <a:lstStyle/>
          <a:p>
            <a:r>
              <a:rPr lang="en-US" altLang="zh-CN" dirty="0">
                <a:solidFill>
                  <a:srgbClr val="FF3300"/>
                </a:solidFill>
                <a:latin typeface="Haettenschweiler" panose="020B0706040902060204" pitchFamily="34" charset="0"/>
                <a:ea typeface="方正兰亭超细黑简体" panose="02000000000000000000" pitchFamily="2" charset="-122"/>
              </a:rPr>
              <a:t>06</a:t>
            </a:r>
            <a:endParaRPr lang="zh-CN" altLang="en-US" dirty="0">
              <a:solidFill>
                <a:srgbClr val="FF3300"/>
              </a:solidFill>
              <a:latin typeface="Haettenschweiler" panose="020B0706040902060204" pitchFamily="34" charset="0"/>
              <a:ea typeface="方正兰亭超细黑简体" panose="02000000000000000000" pitchFamily="2" charset="-122"/>
            </a:endParaRPr>
          </a:p>
        </p:txBody>
      </p:sp>
      <p:sp>
        <p:nvSpPr>
          <p:cNvPr id="78" name="文本框 77"/>
          <p:cNvSpPr txBox="1"/>
          <p:nvPr/>
        </p:nvSpPr>
        <p:spPr>
          <a:xfrm>
            <a:off x="2756033" y="3154180"/>
            <a:ext cx="1473659" cy="922020"/>
          </a:xfrm>
          <a:prstGeom prst="rect">
            <a:avLst/>
          </a:prstGeom>
          <a:noFill/>
        </p:spPr>
        <p:txBody>
          <a:bodyPr vert="horz"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sym typeface="+mn-ea"/>
              </a:rPr>
              <a:t>积极做好纳新工作</a:t>
            </a:r>
            <a:endParaRPr lang="zh-CN" altLang="en-US" b="1" dirty="0">
              <a:solidFill>
                <a:schemeClr val="bg1"/>
              </a:solidFill>
              <a:latin typeface="微软雅黑" panose="020B0503020204020204" pitchFamily="34" charset="-122"/>
              <a:ea typeface="微软雅黑" panose="020B0503020204020204" pitchFamily="34" charset="-122"/>
            </a:endParaRPr>
          </a:p>
          <a:p>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79" name="文本框 78"/>
          <p:cNvSpPr txBox="1"/>
          <p:nvPr/>
        </p:nvSpPr>
        <p:spPr>
          <a:xfrm>
            <a:off x="6231786" y="2228995"/>
            <a:ext cx="1473659" cy="706755"/>
          </a:xfrm>
          <a:prstGeom prst="rect">
            <a:avLst/>
          </a:prstGeom>
          <a:noFill/>
        </p:spPr>
        <p:txBody>
          <a:bodyPr vert="horz" wrap="square" rtlCol="0">
            <a:spAutoFit/>
          </a:bodyPr>
          <a:lstStyle/>
          <a:p>
            <a:r>
              <a:rPr lang="zh-CN" altLang="en-US" sz="2000" b="1" dirty="0">
                <a:solidFill>
                  <a:srgbClr val="00B0F0"/>
                </a:solidFill>
                <a:latin typeface="微软雅黑" panose="020B0503020204020204" pitchFamily="34" charset="-122"/>
                <a:ea typeface="微软雅黑" panose="020B0503020204020204" pitchFamily="34" charset="-122"/>
                <a:sym typeface="+mn-ea"/>
              </a:rPr>
              <a:t>多办有特色的社团活动</a:t>
            </a:r>
            <a:endParaRPr lang="zh-CN" altLang="en-US" sz="2000" b="1" dirty="0">
              <a:solidFill>
                <a:srgbClr val="00B0F0"/>
              </a:solidFill>
              <a:latin typeface="微软雅黑" panose="020B0503020204020204" pitchFamily="34" charset="-122"/>
              <a:ea typeface="微软雅黑" panose="020B0503020204020204" pitchFamily="34" charset="-122"/>
              <a:sym typeface="+mn-ea"/>
            </a:endParaRPr>
          </a:p>
        </p:txBody>
      </p:sp>
      <p:sp>
        <p:nvSpPr>
          <p:cNvPr id="80" name="文本框 79"/>
          <p:cNvSpPr txBox="1"/>
          <p:nvPr/>
        </p:nvSpPr>
        <p:spPr>
          <a:xfrm>
            <a:off x="3604412" y="4762798"/>
            <a:ext cx="1473659" cy="706755"/>
          </a:xfrm>
          <a:prstGeom prst="rect">
            <a:avLst/>
          </a:prstGeom>
          <a:noFill/>
        </p:spPr>
        <p:txBody>
          <a:bodyPr vert="horz"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sym typeface="+mn-ea"/>
              </a:rPr>
              <a:t>尽自己所能培养新干事</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81" name="文本框 80"/>
          <p:cNvSpPr txBox="1"/>
          <p:nvPr/>
        </p:nvSpPr>
        <p:spPr>
          <a:xfrm>
            <a:off x="5358130" y="3798570"/>
            <a:ext cx="1407160" cy="706755"/>
          </a:xfrm>
          <a:prstGeom prst="rect">
            <a:avLst/>
          </a:prstGeom>
          <a:noFill/>
        </p:spPr>
        <p:txBody>
          <a:bodyPr vert="horz"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sym typeface="+mn-ea"/>
              </a:rPr>
              <a:t>保证社联的凝聚力</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82" name="文本框 81"/>
          <p:cNvSpPr txBox="1"/>
          <p:nvPr/>
        </p:nvSpPr>
        <p:spPr>
          <a:xfrm>
            <a:off x="7969580" y="3182719"/>
            <a:ext cx="1473659" cy="706755"/>
          </a:xfrm>
          <a:prstGeom prst="rect">
            <a:avLst/>
          </a:prstGeom>
          <a:noFill/>
        </p:spPr>
        <p:txBody>
          <a:bodyPr vert="horz"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sym typeface="+mn-ea"/>
              </a:rPr>
              <a:t>加强各部门沟通与合作</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sp>
        <p:nvSpPr>
          <p:cNvPr id="83" name="文本框 82"/>
          <p:cNvSpPr txBox="1"/>
          <p:nvPr/>
        </p:nvSpPr>
        <p:spPr>
          <a:xfrm>
            <a:off x="8858906" y="4762373"/>
            <a:ext cx="1473659" cy="706755"/>
          </a:xfrm>
          <a:prstGeom prst="rect">
            <a:avLst/>
          </a:prstGeom>
          <a:noFill/>
        </p:spPr>
        <p:txBody>
          <a:bodyPr vert="horz"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sym typeface="+mn-ea"/>
              </a:rPr>
              <a:t>保证每项工作顺利进行</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p:txBody>
      </p:sp>
      <p:cxnSp>
        <p:nvCxnSpPr>
          <p:cNvPr id="84" name="直接连接符 83"/>
          <p:cNvCxnSpPr/>
          <p:nvPr/>
        </p:nvCxnSpPr>
        <p:spPr>
          <a:xfrm>
            <a:off x="10128250" y="1490822"/>
            <a:ext cx="965407"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85" name="文本框 84"/>
          <p:cNvSpPr txBox="1"/>
          <p:nvPr/>
        </p:nvSpPr>
        <p:spPr>
          <a:xfrm>
            <a:off x="10041866" y="1629779"/>
            <a:ext cx="1113664" cy="768993"/>
          </a:xfrm>
          <a:prstGeom prst="rect">
            <a:avLst/>
          </a:prstGeom>
          <a:noFill/>
        </p:spPr>
        <p:txBody>
          <a:bodyPr wrap="square" rtlCol="0">
            <a:spAutoFit/>
          </a:bodyPr>
          <a:lstStyle/>
          <a:p>
            <a:pPr>
              <a:lnSpc>
                <a:spcPct val="125000"/>
              </a:lnSpc>
            </a:pPr>
            <a:r>
              <a:rPr lang="zh-CN" altLang="en-US" sz="900" dirty="0">
                <a:solidFill>
                  <a:schemeClr val="bg1"/>
                </a:solidFill>
                <a:latin typeface="微软雅黑" panose="020B0503020204020204" pitchFamily="34" charset="-122"/>
                <a:ea typeface="微软雅黑" panose="020B0503020204020204" pitchFamily="34" charset="-122"/>
              </a:rPr>
              <a:t>我有足够的工作热情。一名好的学生干部最首要的就是要有工作热情。</a:t>
            </a:r>
            <a:endParaRPr lang="zh-CN" altLang="en-US" sz="900" dirty="0">
              <a:solidFill>
                <a:schemeClr val="bg1"/>
              </a:solidFill>
              <a:latin typeface="微软雅黑" panose="020B0503020204020204" pitchFamily="34" charset="-122"/>
              <a:ea typeface="微软雅黑" panose="020B0503020204020204" pitchFamily="34" charset="-122"/>
            </a:endParaRPr>
          </a:p>
        </p:txBody>
      </p:sp>
      <p:sp>
        <p:nvSpPr>
          <p:cNvPr id="2" name="PA-文本框 38"/>
          <p:cNvSpPr txBox="1"/>
          <p:nvPr>
            <p:custDataLst>
              <p:tags r:id="rId1"/>
            </p:custDataLst>
          </p:nvPr>
        </p:nvSpPr>
        <p:spPr>
          <a:xfrm>
            <a:off x="342900" y="509905"/>
            <a:ext cx="1083945" cy="398780"/>
          </a:xfrm>
          <a:prstGeom prst="rect">
            <a:avLst/>
          </a:prstGeom>
          <a:noFill/>
        </p:spPr>
        <p:txBody>
          <a:bodyPr wrap="square" rtlCol="0">
            <a:spAutoFit/>
          </a:bodyPr>
          <a:lstStyle/>
          <a:p>
            <a:r>
              <a:rPr lang="en-US" altLang="zh-CN" sz="1000" b="1" dirty="0">
                <a:solidFill>
                  <a:schemeClr val="bg1"/>
                </a:solidFill>
                <a:latin typeface="微软雅黑" panose="020B0503020204020204" pitchFamily="34" charset="-122"/>
                <a:ea typeface="微软雅黑" panose="020B0503020204020204" pitchFamily="34" charset="-122"/>
              </a:rPr>
              <a:t>DENG</a:t>
            </a:r>
            <a:endParaRPr lang="en-US" altLang="zh-CN" sz="1000" b="1" dirty="0">
              <a:solidFill>
                <a:schemeClr val="bg1"/>
              </a:solidFill>
              <a:latin typeface="微软雅黑" panose="020B0503020204020204" pitchFamily="34" charset="-122"/>
              <a:ea typeface="微软雅黑" panose="020B0503020204020204" pitchFamily="34" charset="-122"/>
            </a:endParaRPr>
          </a:p>
          <a:p>
            <a:r>
              <a:rPr lang="en-US" altLang="zh-CN" sz="1000" dirty="0">
                <a:solidFill>
                  <a:schemeClr val="bg1"/>
                </a:solidFill>
                <a:latin typeface="微软雅黑" panose="020B0503020204020204" pitchFamily="34" charset="-122"/>
                <a:ea typeface="微软雅黑" panose="020B0503020204020204" pitchFamily="34" charset="-122"/>
              </a:rPr>
              <a:t>HONGWEI</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40" name="PA-文本框 39"/>
          <p:cNvSpPr txBox="1"/>
          <p:nvPr>
            <p:custDataLst>
              <p:tags r:id="rId2"/>
            </p:custDataLst>
          </p:nvPr>
        </p:nvSpPr>
        <p:spPr>
          <a:xfrm>
            <a:off x="342900" y="908685"/>
            <a:ext cx="704850" cy="460375"/>
          </a:xfrm>
          <a:prstGeom prst="rect">
            <a:avLst/>
          </a:prstGeom>
          <a:noFill/>
        </p:spPr>
        <p:txBody>
          <a:bodyPr wrap="square" rtlCol="0">
            <a:spAutoFit/>
          </a:bodyPr>
          <a:lstStyle/>
          <a:p>
            <a:r>
              <a:rPr lang="zh-CN" altLang="en-US" sz="1200" b="1" dirty="0">
                <a:solidFill>
                  <a:schemeClr val="bg1"/>
                </a:solidFill>
                <a:latin typeface="微软雅黑" panose="020B0503020204020204" pitchFamily="34" charset="-122"/>
                <a:ea typeface="微软雅黑" panose="020B0503020204020204" pitchFamily="34" charset="-122"/>
              </a:rPr>
              <a:t>邓</a:t>
            </a:r>
            <a:endParaRPr lang="zh-CN" altLang="en-US" sz="1200" b="1"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鸿伟</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3" name="文本框 78"/>
          <p:cNvSpPr>
            <a:spLocks noChangeArrowheads="1"/>
          </p:cNvSpPr>
          <p:nvPr/>
        </p:nvSpPr>
        <p:spPr bwMode="auto">
          <a:xfrm>
            <a:off x="3604229" y="658524"/>
            <a:ext cx="237172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9pPr>
          </a:lstStyle>
          <a:p>
            <a:pPr algn="ctr" eaLnBrk="1" hangingPunct="1">
              <a:lnSpc>
                <a:spcPct val="100000"/>
              </a:lnSpc>
              <a:spcBef>
                <a:spcPct val="0"/>
              </a:spcBef>
              <a:buFont typeface="Arial" panose="020B0604020202020204" pitchFamily="34" charset="0"/>
              <a:buNone/>
            </a:pPr>
            <a:r>
              <a:rPr lang="zh-CN" altLang="en-US" sz="2400" b="1" dirty="0">
                <a:solidFill>
                  <a:schemeClr val="bg1"/>
                </a:solidFill>
                <a:latin typeface="仿宋" panose="02010609060101010101" charset="-122"/>
                <a:ea typeface="仿宋" panose="02010609060101010101" charset="-122"/>
                <a:sym typeface="微软雅黑" panose="020B0503020204020204" pitchFamily="34" charset="-122"/>
              </a:rPr>
              <a:t>依托学院扶持</a:t>
            </a:r>
            <a:endParaRPr lang="zh-CN" altLang="en-US" sz="2400" b="1" dirty="0">
              <a:solidFill>
                <a:schemeClr val="bg1"/>
              </a:solidFill>
              <a:latin typeface="仿宋" panose="02010609060101010101" charset="-122"/>
              <a:ea typeface="仿宋" panose="02010609060101010101" charset="-122"/>
              <a:sym typeface="微软雅黑" panose="020B0503020204020204" pitchFamily="34" charset="-122"/>
            </a:endParaRPr>
          </a:p>
          <a:p>
            <a:pPr algn="ctr" eaLnBrk="1" hangingPunct="1">
              <a:lnSpc>
                <a:spcPct val="100000"/>
              </a:lnSpc>
              <a:spcBef>
                <a:spcPct val="0"/>
              </a:spcBef>
              <a:buFont typeface="Arial" panose="020B0604020202020204" pitchFamily="34" charset="0"/>
              <a:buNone/>
            </a:pPr>
            <a:r>
              <a:rPr lang="zh-CN" altLang="en-US" sz="2400" b="1" dirty="0">
                <a:solidFill>
                  <a:schemeClr val="bg1"/>
                </a:solidFill>
                <a:latin typeface="仿宋" panose="02010609060101010101" charset="-122"/>
                <a:ea typeface="仿宋" panose="02010609060101010101" charset="-122"/>
                <a:sym typeface="微软雅黑" panose="020B0503020204020204" pitchFamily="34" charset="-122"/>
              </a:rPr>
              <a:t>强化冷门社团</a:t>
            </a:r>
            <a:endParaRPr lang="zh-CN" altLang="en-US" sz="2400" b="1" dirty="0">
              <a:solidFill>
                <a:schemeClr val="bg1"/>
              </a:solidFill>
              <a:latin typeface="仿宋" panose="02010609060101010101" charset="-122"/>
              <a:ea typeface="仿宋" panose="02010609060101010101" charset="-122"/>
              <a:sym typeface="微软雅黑" panose="020B0503020204020204" pitchFamily="34" charset="-122"/>
            </a:endParaRPr>
          </a:p>
        </p:txBody>
      </p:sp>
      <p:sp>
        <p:nvSpPr>
          <p:cNvPr id="4" name="文本框 78"/>
          <p:cNvSpPr>
            <a:spLocks noChangeArrowheads="1"/>
          </p:cNvSpPr>
          <p:nvPr/>
        </p:nvSpPr>
        <p:spPr bwMode="auto">
          <a:xfrm>
            <a:off x="6226796" y="4789199"/>
            <a:ext cx="2371725"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sym typeface="Calibri" panose="020F0502020204030204" charset="0"/>
              </a:defRPr>
            </a:lvl9pPr>
          </a:lstStyle>
          <a:p>
            <a:pPr algn="ctr" eaLnBrk="1" hangingPunct="1">
              <a:lnSpc>
                <a:spcPct val="100000"/>
              </a:lnSpc>
              <a:spcBef>
                <a:spcPct val="0"/>
              </a:spcBef>
              <a:buFont typeface="Arial" panose="020B0604020202020204" pitchFamily="34" charset="0"/>
              <a:buNone/>
            </a:pPr>
            <a:r>
              <a:rPr lang="en-US" altLang="zh-CN" sz="2400" b="1" dirty="0">
                <a:solidFill>
                  <a:schemeClr val="bg1"/>
                </a:solidFill>
                <a:latin typeface="仿宋" panose="02010609060101010101" charset="-122"/>
                <a:ea typeface="仿宋" panose="02010609060101010101" charset="-122"/>
                <a:sym typeface="方正姚体" panose="02010601030101010101" pitchFamily="2" charset="-122"/>
              </a:rPr>
              <a:t>整合社团力量</a:t>
            </a:r>
            <a:endParaRPr lang="en-US" altLang="zh-CN" sz="2400" b="1" dirty="0">
              <a:solidFill>
                <a:schemeClr val="bg1"/>
              </a:solidFill>
              <a:latin typeface="仿宋" panose="02010609060101010101" charset="-122"/>
              <a:ea typeface="仿宋" panose="02010609060101010101" charset="-122"/>
              <a:sym typeface="方正姚体" panose="02010601030101010101" pitchFamily="2" charset="-122"/>
            </a:endParaRPr>
          </a:p>
          <a:p>
            <a:pPr algn="ctr" eaLnBrk="1" hangingPunct="1">
              <a:lnSpc>
                <a:spcPct val="100000"/>
              </a:lnSpc>
              <a:spcBef>
                <a:spcPct val="0"/>
              </a:spcBef>
              <a:buFont typeface="Arial" panose="020B0604020202020204" pitchFamily="34" charset="0"/>
              <a:buNone/>
            </a:pPr>
            <a:r>
              <a:rPr lang="zh-CN" altLang="en-US" sz="2400" b="1" dirty="0">
                <a:solidFill>
                  <a:schemeClr val="bg1"/>
                </a:solidFill>
                <a:latin typeface="仿宋" panose="02010609060101010101" charset="-122"/>
                <a:ea typeface="仿宋" panose="02010609060101010101" charset="-122"/>
                <a:sym typeface="方正姚体" panose="02010601030101010101" pitchFamily="2" charset="-122"/>
              </a:rPr>
              <a:t>举</a:t>
            </a:r>
            <a:r>
              <a:rPr lang="en-US" altLang="zh-CN" sz="2400" b="1" dirty="0">
                <a:solidFill>
                  <a:schemeClr val="bg1"/>
                </a:solidFill>
                <a:latin typeface="仿宋" panose="02010609060101010101" charset="-122"/>
                <a:ea typeface="仿宋" panose="02010609060101010101" charset="-122"/>
                <a:sym typeface="方正姚体" panose="02010601030101010101" pitchFamily="2" charset="-122"/>
              </a:rPr>
              <a:t>办精品活动</a:t>
            </a:r>
            <a:endParaRPr lang="en-US" altLang="zh-CN" b="1" dirty="0">
              <a:solidFill>
                <a:srgbClr val="262626"/>
              </a:solidFill>
              <a:latin typeface="方正姚体" panose="02010601030101010101" pitchFamily="2" charset="-122"/>
              <a:ea typeface="方正姚体" panose="02010601030101010101" pitchFamily="2" charset="-122"/>
              <a:sym typeface="方正姚体" panose="02010601030101010101" pitchFamily="2" charset="-122"/>
            </a:endParaRPr>
          </a:p>
          <a:p>
            <a:pPr algn="ctr" eaLnBrk="1" hangingPunct="1">
              <a:lnSpc>
                <a:spcPct val="100000"/>
              </a:lnSpc>
              <a:spcBef>
                <a:spcPct val="0"/>
              </a:spcBef>
              <a:buFont typeface="Arial" panose="020B0604020202020204" pitchFamily="34" charset="0"/>
              <a:buNone/>
            </a:pPr>
            <a:endParaRPr lang="zh-CN" altLang="en-US" sz="12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cxnSp>
        <p:nvCxnSpPr>
          <p:cNvPr id="9" name="直接连接符 8"/>
          <p:cNvCxnSpPr/>
          <p:nvPr/>
        </p:nvCxnSpPr>
        <p:spPr>
          <a:xfrm>
            <a:off x="3055620" y="2781300"/>
            <a:ext cx="5308600" cy="279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343008" y="5041900"/>
            <a:ext cx="61162" cy="1387673"/>
            <a:chOff x="419100" y="5041900"/>
            <a:chExt cx="61162" cy="1387673"/>
          </a:xfrm>
        </p:grpSpPr>
        <p:cxnSp>
          <p:nvCxnSpPr>
            <p:cNvPr id="13" name="直接连接符 12"/>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椭圆 14"/>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a:off x="1744980" y="2781300"/>
            <a:ext cx="56388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7" name="组合 26"/>
          <p:cNvGrpSpPr/>
          <p:nvPr/>
        </p:nvGrpSpPr>
        <p:grpSpPr>
          <a:xfrm>
            <a:off x="2439406" y="2517015"/>
            <a:ext cx="485668" cy="1035702"/>
            <a:chOff x="281805" y="3092969"/>
            <a:chExt cx="828000" cy="1035702"/>
          </a:xfrm>
        </p:grpSpPr>
        <p:sp>
          <p:nvSpPr>
            <p:cNvPr id="28" name="圆角矩形 27"/>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29"/>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30"/>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圆角矩形 31"/>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任意多边形 34"/>
          <p:cNvSpPr/>
          <p:nvPr/>
        </p:nvSpPr>
        <p:spPr>
          <a:xfrm flipH="1">
            <a:off x="4566536" y="867429"/>
            <a:ext cx="3244348" cy="3449152"/>
          </a:xfrm>
          <a:custGeom>
            <a:avLst/>
            <a:gdLst>
              <a:gd name="connsiteX0" fmla="*/ 238125 w 476250"/>
              <a:gd name="connsiteY0" fmla="*/ 0 h 506313"/>
              <a:gd name="connsiteX1" fmla="*/ 0 w 476250"/>
              <a:gd name="connsiteY1" fmla="*/ 506313 h 506313"/>
              <a:gd name="connsiteX2" fmla="*/ 238125 w 476250"/>
              <a:gd name="connsiteY2" fmla="*/ 506313 h 506313"/>
              <a:gd name="connsiteX3" fmla="*/ 476250 w 476250"/>
              <a:gd name="connsiteY3" fmla="*/ 506313 h 506313"/>
              <a:gd name="connsiteX0-1" fmla="*/ 238125 w 476250"/>
              <a:gd name="connsiteY0-2" fmla="*/ 0 h 506313"/>
              <a:gd name="connsiteX1-3" fmla="*/ 0 w 476250"/>
              <a:gd name="connsiteY1-4" fmla="*/ 506313 h 506313"/>
              <a:gd name="connsiteX2-5" fmla="*/ 235744 w 476250"/>
              <a:gd name="connsiteY2-6" fmla="*/ 372963 h 506313"/>
              <a:gd name="connsiteX3-7" fmla="*/ 476250 w 476250"/>
              <a:gd name="connsiteY3-8" fmla="*/ 506313 h 506313"/>
              <a:gd name="connsiteX4" fmla="*/ 238125 w 476250"/>
              <a:gd name="connsiteY4" fmla="*/ 0 h 506313"/>
            </a:gdLst>
            <a:ahLst/>
            <a:cxnLst>
              <a:cxn ang="0">
                <a:pos x="connsiteX0-1" y="connsiteY0-2"/>
              </a:cxn>
              <a:cxn ang="0">
                <a:pos x="connsiteX1-3" y="connsiteY1-4"/>
              </a:cxn>
              <a:cxn ang="0">
                <a:pos x="connsiteX2-5" y="connsiteY2-6"/>
              </a:cxn>
              <a:cxn ang="0">
                <a:pos x="connsiteX3-7" y="connsiteY3-8"/>
              </a:cxn>
              <a:cxn ang="0">
                <a:pos x="connsiteX4" y="connsiteY4"/>
              </a:cxn>
            </a:cxnLst>
            <a:rect l="l" t="t" r="r" b="b"/>
            <a:pathLst>
              <a:path w="476250" h="506313">
                <a:moveTo>
                  <a:pt x="238125" y="0"/>
                </a:moveTo>
                <a:lnTo>
                  <a:pt x="0" y="506313"/>
                </a:lnTo>
                <a:lnTo>
                  <a:pt x="235744" y="372963"/>
                </a:lnTo>
                <a:lnTo>
                  <a:pt x="476250" y="506313"/>
                </a:lnTo>
                <a:lnTo>
                  <a:pt x="238125" y="0"/>
                </a:lnTo>
                <a:close/>
              </a:path>
            </a:pathLst>
          </a:cu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2033905" y="908685"/>
            <a:ext cx="2604770" cy="460375"/>
          </a:xfrm>
          <a:prstGeom prst="rect">
            <a:avLst/>
          </a:prstGeom>
          <a:noFill/>
        </p:spPr>
        <p:txBody>
          <a:bodyPr vert="horz" wrap="square" rtlCol="0">
            <a:spAutoFit/>
          </a:bodyPr>
          <a:lstStyle/>
          <a:p>
            <a:r>
              <a:rPr lang="zh-CN" altLang="en-US" sz="2400" dirty="0">
                <a:solidFill>
                  <a:srgbClr val="FF3300"/>
                </a:solidFill>
                <a:latin typeface="微软雅黑" panose="020B0503020204020204" pitchFamily="34" charset="-122"/>
                <a:ea typeface="微软雅黑" panose="020B0503020204020204" pitchFamily="34" charset="-122"/>
              </a:rPr>
              <a:t>对主席团的定位</a:t>
            </a:r>
            <a:endParaRPr lang="zh-CN" altLang="en-US" sz="2400" dirty="0">
              <a:solidFill>
                <a:srgbClr val="FF3300"/>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2107421" y="1406275"/>
            <a:ext cx="1149969" cy="306705"/>
          </a:xfrm>
          <a:prstGeom prst="rect">
            <a:avLst/>
          </a:prstGeom>
          <a:noFill/>
        </p:spPr>
        <p:txBody>
          <a:bodyPr wrap="square" rtlCol="0">
            <a:spAutoFit/>
          </a:bodyPr>
          <a:lstStyle/>
          <a:p>
            <a:r>
              <a:rPr lang="en-US" altLang="zh-CN" sz="1400" dirty="0">
                <a:solidFill>
                  <a:schemeClr val="bg1"/>
                </a:solidFill>
                <a:latin typeface="Haettenschweiler" panose="020B0706040902060204" pitchFamily="34" charset="0"/>
                <a:ea typeface="方正兰亭超细黑简体" panose="02000000000000000000" pitchFamily="2" charset="-122"/>
              </a:rPr>
              <a:t>LOCATION</a:t>
            </a:r>
            <a:endParaRPr lang="en-US" altLang="zh-CN" sz="1400" dirty="0">
              <a:solidFill>
                <a:schemeClr val="bg1"/>
              </a:solidFill>
              <a:latin typeface="Haettenschweiler" panose="020B0706040902060204" pitchFamily="34" charset="0"/>
              <a:ea typeface="方正兰亭超细黑简体" panose="02000000000000000000" pitchFamily="2" charset="-122"/>
            </a:endParaRPr>
          </a:p>
        </p:txBody>
      </p:sp>
      <p:cxnSp>
        <p:nvCxnSpPr>
          <p:cNvPr id="38" name="直接连接符 37"/>
          <p:cNvCxnSpPr/>
          <p:nvPr/>
        </p:nvCxnSpPr>
        <p:spPr>
          <a:xfrm>
            <a:off x="8331200" y="1406525"/>
            <a:ext cx="2807335"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39" name="PA-文本框 38"/>
          <p:cNvSpPr txBox="1"/>
          <p:nvPr>
            <p:custDataLst>
              <p:tags r:id="rId1"/>
            </p:custDataLst>
          </p:nvPr>
        </p:nvSpPr>
        <p:spPr>
          <a:xfrm>
            <a:off x="342900" y="509905"/>
            <a:ext cx="1083945" cy="398780"/>
          </a:xfrm>
          <a:prstGeom prst="rect">
            <a:avLst/>
          </a:prstGeom>
          <a:noFill/>
        </p:spPr>
        <p:txBody>
          <a:bodyPr wrap="square" rtlCol="0">
            <a:spAutoFit/>
          </a:bodyPr>
          <a:lstStyle/>
          <a:p>
            <a:r>
              <a:rPr lang="en-US" altLang="zh-CN" sz="1000" b="1" dirty="0">
                <a:solidFill>
                  <a:schemeClr val="bg1"/>
                </a:solidFill>
                <a:latin typeface="微软雅黑" panose="020B0503020204020204" pitchFamily="34" charset="-122"/>
                <a:ea typeface="微软雅黑" panose="020B0503020204020204" pitchFamily="34" charset="-122"/>
              </a:rPr>
              <a:t>DENG</a:t>
            </a:r>
            <a:endParaRPr lang="en-US" altLang="zh-CN" sz="1000" b="1" dirty="0">
              <a:solidFill>
                <a:schemeClr val="bg1"/>
              </a:solidFill>
              <a:latin typeface="微软雅黑" panose="020B0503020204020204" pitchFamily="34" charset="-122"/>
              <a:ea typeface="微软雅黑" panose="020B0503020204020204" pitchFamily="34" charset="-122"/>
            </a:endParaRPr>
          </a:p>
          <a:p>
            <a:r>
              <a:rPr lang="en-US" altLang="zh-CN" sz="1000" dirty="0">
                <a:solidFill>
                  <a:schemeClr val="bg1"/>
                </a:solidFill>
                <a:latin typeface="微软雅黑" panose="020B0503020204020204" pitchFamily="34" charset="-122"/>
                <a:ea typeface="微软雅黑" panose="020B0503020204020204" pitchFamily="34" charset="-122"/>
              </a:rPr>
              <a:t>HONGWEI</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40" name="PA-文本框 39"/>
          <p:cNvSpPr txBox="1"/>
          <p:nvPr>
            <p:custDataLst>
              <p:tags r:id="rId2"/>
            </p:custDataLst>
          </p:nvPr>
        </p:nvSpPr>
        <p:spPr>
          <a:xfrm>
            <a:off x="342900" y="908685"/>
            <a:ext cx="704850" cy="460375"/>
          </a:xfrm>
          <a:prstGeom prst="rect">
            <a:avLst/>
          </a:prstGeom>
          <a:noFill/>
        </p:spPr>
        <p:txBody>
          <a:bodyPr wrap="square" rtlCol="0">
            <a:spAutoFit/>
          </a:bodyPr>
          <a:lstStyle/>
          <a:p>
            <a:r>
              <a:rPr lang="zh-CN" altLang="en-US" sz="1200" b="1" dirty="0">
                <a:solidFill>
                  <a:schemeClr val="bg1"/>
                </a:solidFill>
                <a:latin typeface="微软雅黑" panose="020B0503020204020204" pitchFamily="34" charset="-122"/>
                <a:ea typeface="微软雅黑" panose="020B0503020204020204" pitchFamily="34" charset="-122"/>
              </a:rPr>
              <a:t>邓</a:t>
            </a:r>
            <a:endParaRPr lang="zh-CN" altLang="en-US" sz="1200" b="1"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鸿伟</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976630" y="4491355"/>
            <a:ext cx="1948815" cy="1938020"/>
          </a:xfrm>
          <a:prstGeom prst="rect">
            <a:avLst/>
          </a:prstGeom>
          <a:noFill/>
        </p:spPr>
        <p:txBody>
          <a:bodyPr wrap="square" rtlCol="0">
            <a:spAutoFit/>
          </a:bodyPr>
          <a:p>
            <a:pPr>
              <a:lnSpc>
                <a:spcPct val="150000"/>
              </a:lnSpc>
            </a:pPr>
            <a:r>
              <a:rPr lang="zh-CN" altLang="en-US" sz="2000" b="1" dirty="0">
                <a:solidFill>
                  <a:schemeClr val="bg1"/>
                </a:solidFill>
                <a:latin typeface="微软雅黑" panose="020B0503020204020204" pitchFamily="34" charset="-122"/>
                <a:ea typeface="微软雅黑" panose="020B0503020204020204" pitchFamily="34" charset="-122"/>
                <a:sym typeface="+mn-ea"/>
              </a:rPr>
              <a:t>统筹监督者  </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a:p>
            <a:pPr>
              <a:lnSpc>
                <a:spcPct val="150000"/>
              </a:lnSpc>
            </a:pPr>
            <a:r>
              <a:rPr lang="zh-CN" altLang="en-US" sz="2000" b="1" dirty="0">
                <a:solidFill>
                  <a:schemeClr val="bg1"/>
                </a:solidFill>
                <a:latin typeface="微软雅黑" panose="020B0503020204020204" pitchFamily="34" charset="-122"/>
                <a:ea typeface="微软雅黑" panose="020B0503020204020204" pitchFamily="34" charset="-122"/>
                <a:sym typeface="+mn-ea"/>
              </a:rPr>
              <a:t>沟通协调者</a:t>
            </a:r>
            <a:endParaRPr lang="zh-CN" altLang="en-US" sz="2000" b="1" dirty="0">
              <a:solidFill>
                <a:schemeClr val="bg1"/>
              </a:solidFill>
              <a:latin typeface="微软雅黑" panose="020B0503020204020204" pitchFamily="34" charset="-122"/>
              <a:ea typeface="微软雅黑" panose="020B0503020204020204" pitchFamily="34" charset="-122"/>
            </a:endParaRPr>
          </a:p>
          <a:p>
            <a:pPr>
              <a:lnSpc>
                <a:spcPct val="150000"/>
              </a:lnSpc>
            </a:pPr>
            <a:r>
              <a:rPr lang="zh-CN" altLang="en-US" sz="2000" b="1" dirty="0">
                <a:solidFill>
                  <a:schemeClr val="bg1"/>
                </a:solidFill>
                <a:latin typeface="微软雅黑" panose="020B0503020204020204" pitchFamily="34" charset="-122"/>
                <a:ea typeface="微软雅黑" panose="020B0503020204020204" pitchFamily="34" charset="-122"/>
                <a:sym typeface="+mn-ea"/>
              </a:rPr>
              <a:t>组织管理者  </a:t>
            </a:r>
            <a:endParaRPr lang="zh-CN" altLang="en-US" sz="2000" b="1" dirty="0">
              <a:solidFill>
                <a:schemeClr val="bg1"/>
              </a:solidFill>
              <a:latin typeface="微软雅黑" panose="020B0503020204020204" pitchFamily="34" charset="-122"/>
              <a:ea typeface="微软雅黑" panose="020B0503020204020204" pitchFamily="34" charset="-122"/>
              <a:sym typeface="+mn-ea"/>
            </a:endParaRPr>
          </a:p>
          <a:p>
            <a:pPr>
              <a:lnSpc>
                <a:spcPct val="150000"/>
              </a:lnSpc>
            </a:pPr>
            <a:r>
              <a:rPr lang="zh-CN" altLang="en-US" sz="2000" b="1" dirty="0">
                <a:solidFill>
                  <a:schemeClr val="bg1"/>
                </a:solidFill>
                <a:latin typeface="微软雅黑" panose="020B0503020204020204" pitchFamily="34" charset="-122"/>
                <a:ea typeface="微软雅黑" panose="020B0503020204020204" pitchFamily="34" charset="-122"/>
                <a:sym typeface="+mn-ea"/>
              </a:rPr>
              <a:t>改革创新者</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3855720" y="5041900"/>
            <a:ext cx="6099175" cy="1198880"/>
          </a:xfrm>
          <a:prstGeom prst="rect">
            <a:avLst/>
          </a:prstGeom>
          <a:noFill/>
        </p:spPr>
        <p:txBody>
          <a:bodyPr wrap="square" rtlCol="0">
            <a:spAutoFit/>
          </a:bodyPr>
          <a:p>
            <a:pPr>
              <a:lnSpc>
                <a:spcPct val="150000"/>
              </a:lnSpc>
            </a:pPr>
            <a:r>
              <a:rPr lang="en-US" altLang="zh-CN" sz="1600" b="1" dirty="0">
                <a:solidFill>
                  <a:srgbClr val="00B0F0"/>
                </a:solidFill>
                <a:latin typeface="微软雅黑" panose="020B0503020204020204" pitchFamily="34" charset="-122"/>
                <a:ea typeface="微软雅黑" panose="020B0503020204020204" pitchFamily="34" charset="-122"/>
                <a:sym typeface="+mn-ea"/>
              </a:rPr>
              <a:t>       </a:t>
            </a:r>
            <a:r>
              <a:rPr lang="zh-CN" altLang="en-US" sz="1600" b="1" dirty="0">
                <a:solidFill>
                  <a:srgbClr val="00B0F0"/>
                </a:solidFill>
                <a:latin typeface="微软雅黑" panose="020B0503020204020204" pitchFamily="34" charset="-122"/>
                <a:ea typeface="微软雅黑" panose="020B0503020204020204" pitchFamily="34" charset="-122"/>
                <a:sym typeface="+mn-ea"/>
              </a:rPr>
              <a:t>全心全意为同学服务，更关心社团的发展问题，更关心同学们的课余生活，更关注同学们的需要与思想，举办更有利于同学们身心健康的社团活动。</a:t>
            </a:r>
            <a:endParaRPr lang="zh-CN" altLang="en-US" sz="1600" b="1" dirty="0">
              <a:solidFill>
                <a:srgbClr val="00B0F0"/>
              </a:solidFill>
              <a:latin typeface="微软雅黑" panose="020B0503020204020204" pitchFamily="34" charset="-122"/>
              <a:ea typeface="微软雅黑" panose="020B0503020204020204" pitchFamily="34" charset="-122"/>
              <a:sym typeface="+mn-ea"/>
            </a:endParaRPr>
          </a:p>
        </p:txBody>
      </p:sp>
      <p:sp>
        <p:nvSpPr>
          <p:cNvPr id="4" name="文本框 3"/>
          <p:cNvSpPr txBox="1"/>
          <p:nvPr/>
        </p:nvSpPr>
        <p:spPr>
          <a:xfrm>
            <a:off x="1028065" y="3984625"/>
            <a:ext cx="1147445" cy="460375"/>
          </a:xfrm>
          <a:prstGeom prst="rect">
            <a:avLst/>
          </a:prstGeom>
          <a:noFill/>
        </p:spPr>
        <p:txBody>
          <a:bodyPr wrap="square" rtlCol="0">
            <a:spAutoFit/>
          </a:bodyPr>
          <a:p>
            <a:r>
              <a:rPr lang="zh-CN" altLang="en-US" sz="2400" b="1">
                <a:solidFill>
                  <a:schemeClr val="bg1"/>
                </a:solidFill>
                <a:latin typeface="微软雅黑" panose="020B0503020204020204" pitchFamily="34" charset="-122"/>
                <a:ea typeface="微软雅黑" panose="020B0503020204020204" pitchFamily="34" charset="-122"/>
              </a:rPr>
              <a:t>对内：</a:t>
            </a:r>
            <a:endParaRPr lang="zh-CN" altLang="en-US" sz="2400" b="1">
              <a:solidFill>
                <a:schemeClr val="bg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8647430" y="1647825"/>
            <a:ext cx="1147445" cy="460375"/>
          </a:xfrm>
          <a:prstGeom prst="rect">
            <a:avLst/>
          </a:prstGeom>
          <a:noFill/>
        </p:spPr>
        <p:txBody>
          <a:bodyPr wrap="square" rtlCol="0">
            <a:spAutoFit/>
          </a:bodyPr>
          <a:p>
            <a:r>
              <a:rPr lang="zh-CN" altLang="en-US" sz="2400" b="1">
                <a:solidFill>
                  <a:schemeClr val="bg1"/>
                </a:solidFill>
                <a:latin typeface="微软雅黑" panose="020B0503020204020204" pitchFamily="34" charset="-122"/>
                <a:ea typeface="微软雅黑" panose="020B0503020204020204" pitchFamily="34" charset="-122"/>
              </a:rPr>
              <a:t>对外：</a:t>
            </a:r>
            <a:endParaRPr lang="zh-CN" altLang="en-US" sz="2400" b="1">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8509000" y="2272665"/>
            <a:ext cx="2629535" cy="2546350"/>
          </a:xfrm>
          <a:prstGeom prst="rect">
            <a:avLst/>
          </a:prstGeom>
          <a:noFill/>
        </p:spPr>
        <p:txBody>
          <a:bodyPr wrap="square" rtlCol="0">
            <a:spAutoFit/>
          </a:bodyPr>
          <a:p>
            <a:pPr>
              <a:lnSpc>
                <a:spcPct val="125000"/>
              </a:lnSpc>
              <a:spcBef>
                <a:spcPct val="5000"/>
              </a:spcBef>
              <a:spcAft>
                <a:spcPct val="5000"/>
              </a:spcAft>
              <a:defRPr/>
            </a:pPr>
            <a:r>
              <a:rPr lang="en-US" altLang="zh-CN" b="1"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1</a:t>
            </a:r>
            <a:r>
              <a:rPr lang="zh-CN" altLang="en-US" b="1"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、扩大四川长江职业学院的知名度以及影响力，向全校展示学校社团的亮丽风采。</a:t>
            </a:r>
            <a:endParaRPr lang="zh-CN" altLang="en-US" b="1" dirty="0">
              <a:solidFill>
                <a:schemeClr val="bg1"/>
              </a:solidFill>
              <a:latin typeface="微软雅黑 Light" panose="020B0502040204020203" charset="-122"/>
              <a:ea typeface="微软雅黑 Light" panose="020B0502040204020203" charset="-122"/>
              <a:cs typeface="微软雅黑 Light" panose="020B0502040204020203" charset="-122"/>
            </a:endParaRPr>
          </a:p>
          <a:p>
            <a:pPr>
              <a:lnSpc>
                <a:spcPct val="125000"/>
              </a:lnSpc>
              <a:spcBef>
                <a:spcPct val="5000"/>
              </a:spcBef>
              <a:spcAft>
                <a:spcPct val="5000"/>
              </a:spcAft>
              <a:defRPr/>
            </a:pPr>
            <a:r>
              <a:rPr lang="en-US" altLang="zh-CN" b="1"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2</a:t>
            </a:r>
            <a:r>
              <a:rPr lang="zh-CN" altLang="en-US" b="1"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、提供一个与外学院交流、合作、学习，共同成长的平台。</a:t>
            </a:r>
            <a:endParaRPr lang="zh-CN" altLang="en-US" b="1">
              <a:latin typeface="微软雅黑 Light" panose="020B0502040204020203" charset="-122"/>
              <a:ea typeface="微软雅黑 Light" panose="020B0502040204020203" charset="-122"/>
              <a:cs typeface="微软雅黑 Light" panose="020B0502040204020203"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20" name="椭圆 19"/>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343008" y="2926440"/>
            <a:ext cx="485668" cy="1035702"/>
            <a:chOff x="281805" y="3092969"/>
            <a:chExt cx="828000" cy="1035702"/>
          </a:xfrm>
        </p:grpSpPr>
        <p:sp>
          <p:nvSpPr>
            <p:cNvPr id="27" name="圆角矩形 8"/>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圆角矩形 9"/>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10"/>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11"/>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12"/>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343008" y="5041900"/>
            <a:ext cx="61162" cy="1387673"/>
            <a:chOff x="419100" y="5041900"/>
            <a:chExt cx="61162" cy="1387673"/>
          </a:xfrm>
        </p:grpSpPr>
        <p:cxnSp>
          <p:nvCxnSpPr>
            <p:cNvPr id="33" name="直接连接符 32"/>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34" name="矩形 33"/>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文本框 37"/>
          <p:cNvSpPr txBox="1"/>
          <p:nvPr/>
        </p:nvSpPr>
        <p:spPr>
          <a:xfrm>
            <a:off x="4431563" y="1724583"/>
            <a:ext cx="3328874" cy="584775"/>
          </a:xfrm>
          <a:prstGeom prst="rect">
            <a:avLst/>
          </a:prstGeom>
          <a:noFill/>
        </p:spPr>
        <p:txBody>
          <a:bodyPr vert="horz" wrap="square" rtlCol="0">
            <a:spAutoFit/>
          </a:bodyPr>
          <a:lstStyle/>
          <a:p>
            <a:pPr algn="ctr"/>
            <a:r>
              <a:rPr lang="zh-CN" altLang="en-US" sz="3200" dirty="0">
                <a:solidFill>
                  <a:srgbClr val="FF3300"/>
                </a:solidFill>
                <a:latin typeface="微软雅黑" panose="020B0503020204020204" pitchFamily="34" charset="-122"/>
                <a:ea typeface="微软雅黑" panose="020B0503020204020204" pitchFamily="34" charset="-122"/>
              </a:rPr>
              <a:t>总结</a:t>
            </a:r>
            <a:endParaRPr lang="zh-CN" altLang="en-US" sz="3200" dirty="0">
              <a:solidFill>
                <a:srgbClr val="FF3300"/>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5601281" y="2368423"/>
            <a:ext cx="989438" cy="276999"/>
          </a:xfrm>
          <a:prstGeom prst="rect">
            <a:avLst/>
          </a:prstGeom>
          <a:noFill/>
        </p:spPr>
        <p:txBody>
          <a:bodyPr vert="horz" wrap="none" rtlCol="0">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SUMMARY</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40" name="文本框 39"/>
          <p:cNvSpPr txBox="1"/>
          <p:nvPr/>
        </p:nvSpPr>
        <p:spPr>
          <a:xfrm>
            <a:off x="2621282" y="3060609"/>
            <a:ext cx="6949438" cy="1245235"/>
          </a:xfrm>
          <a:prstGeom prst="rect">
            <a:avLst/>
          </a:prstGeom>
          <a:noFill/>
        </p:spPr>
        <p:txBody>
          <a:bodyPr wrap="square" rtlCol="0">
            <a:spAutoFit/>
          </a:bodyPr>
          <a:lstStyle/>
          <a:p>
            <a:pPr algn="ctr">
              <a:lnSpc>
                <a:spcPct val="125000"/>
              </a:lnSpc>
            </a:pPr>
            <a:r>
              <a:rPr lang="zh-CN" altLang="en-US" sz="2000" dirty="0">
                <a:solidFill>
                  <a:schemeClr val="bg1"/>
                </a:solidFill>
                <a:latin typeface="微软雅黑" panose="020B0503020204020204" pitchFamily="34" charset="-122"/>
                <a:ea typeface="微软雅黑" panose="020B0503020204020204" pitchFamily="34" charset="-122"/>
              </a:rPr>
              <a:t>“聚是一团火，散是满天星”</a:t>
            </a:r>
            <a:endParaRPr lang="en-US" altLang="zh-CN" sz="2000" dirty="0">
              <a:solidFill>
                <a:schemeClr val="bg1"/>
              </a:solidFill>
              <a:latin typeface="微软雅黑" panose="020B0503020204020204" pitchFamily="34" charset="-122"/>
              <a:ea typeface="微软雅黑" panose="020B0503020204020204" pitchFamily="34" charset="-122"/>
            </a:endParaRPr>
          </a:p>
          <a:p>
            <a:pPr algn="ctr">
              <a:lnSpc>
                <a:spcPct val="125000"/>
              </a:lnSpc>
            </a:pPr>
            <a:r>
              <a:rPr lang="zh-CN" altLang="en-US" sz="2000" dirty="0">
                <a:solidFill>
                  <a:schemeClr val="bg1"/>
                </a:solidFill>
                <a:latin typeface="微软雅黑" panose="020B0503020204020204" pitchFamily="34" charset="-122"/>
                <a:ea typeface="微软雅黑" panose="020B0503020204020204" pitchFamily="34" charset="-122"/>
              </a:rPr>
              <a:t>社团联合会将在我们的共同努力下，团结一致，众志成城，为社团联合会的明天，奏响更加华丽的乐章！</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nvGrpSpPr>
          <p:cNvPr id="52" name="组合 51"/>
          <p:cNvGrpSpPr/>
          <p:nvPr/>
        </p:nvGrpSpPr>
        <p:grpSpPr>
          <a:xfrm>
            <a:off x="2279041" y="2835743"/>
            <a:ext cx="7633918" cy="1802110"/>
            <a:chOff x="2150134" y="2811191"/>
            <a:chExt cx="7633918" cy="1802110"/>
          </a:xfrm>
        </p:grpSpPr>
        <p:grpSp>
          <p:nvGrpSpPr>
            <p:cNvPr id="48" name="组合 47"/>
            <p:cNvGrpSpPr/>
            <p:nvPr/>
          </p:nvGrpSpPr>
          <p:grpSpPr>
            <a:xfrm>
              <a:off x="2150134" y="2811191"/>
              <a:ext cx="909268" cy="270824"/>
              <a:chOff x="2150134" y="2811191"/>
              <a:chExt cx="909268" cy="270824"/>
            </a:xfrm>
          </p:grpSpPr>
          <p:cxnSp>
            <p:nvCxnSpPr>
              <p:cNvPr id="45" name="直接连接符 44"/>
              <p:cNvCxnSpPr/>
              <p:nvPr/>
            </p:nvCxnSpPr>
            <p:spPr>
              <a:xfrm>
                <a:off x="2150134" y="2897826"/>
                <a:ext cx="909268" cy="0"/>
              </a:xfrm>
              <a:prstGeom prst="line">
                <a:avLst/>
              </a:prstGeom>
              <a:ln w="15875">
                <a:solidFill>
                  <a:srgbClr val="FF3300"/>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2226334" y="2811191"/>
                <a:ext cx="0" cy="270824"/>
              </a:xfrm>
              <a:prstGeom prst="line">
                <a:avLst/>
              </a:prstGeom>
              <a:ln w="15875">
                <a:solidFill>
                  <a:srgbClr val="FF3300"/>
                </a:solidFill>
              </a:ln>
            </p:spPr>
            <p:style>
              <a:lnRef idx="1">
                <a:schemeClr val="accent1"/>
              </a:lnRef>
              <a:fillRef idx="0">
                <a:schemeClr val="accent1"/>
              </a:fillRef>
              <a:effectRef idx="0">
                <a:schemeClr val="accent1"/>
              </a:effectRef>
              <a:fontRef idx="minor">
                <a:schemeClr val="tx1"/>
              </a:fontRef>
            </p:style>
          </p:cxnSp>
        </p:grpSp>
        <p:grpSp>
          <p:nvGrpSpPr>
            <p:cNvPr id="49" name="组合 48"/>
            <p:cNvGrpSpPr/>
            <p:nvPr/>
          </p:nvGrpSpPr>
          <p:grpSpPr>
            <a:xfrm rot="10800000">
              <a:off x="8874784" y="4342477"/>
              <a:ext cx="909268" cy="270824"/>
              <a:chOff x="2150134" y="2811191"/>
              <a:chExt cx="909268" cy="270824"/>
            </a:xfrm>
          </p:grpSpPr>
          <p:cxnSp>
            <p:nvCxnSpPr>
              <p:cNvPr id="50" name="直接连接符 49"/>
              <p:cNvCxnSpPr/>
              <p:nvPr/>
            </p:nvCxnSpPr>
            <p:spPr>
              <a:xfrm>
                <a:off x="2150134" y="2897826"/>
                <a:ext cx="909268" cy="0"/>
              </a:xfrm>
              <a:prstGeom prst="line">
                <a:avLst/>
              </a:prstGeom>
              <a:ln w="15875">
                <a:solidFill>
                  <a:srgbClr val="FF3300"/>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2226334" y="2811191"/>
                <a:ext cx="0" cy="270824"/>
              </a:xfrm>
              <a:prstGeom prst="line">
                <a:avLst/>
              </a:prstGeom>
              <a:ln w="15875">
                <a:solidFill>
                  <a:srgbClr val="FF3300"/>
                </a:solidFill>
              </a:ln>
            </p:spPr>
            <p:style>
              <a:lnRef idx="1">
                <a:schemeClr val="accent1"/>
              </a:lnRef>
              <a:fillRef idx="0">
                <a:schemeClr val="accent1"/>
              </a:fillRef>
              <a:effectRef idx="0">
                <a:schemeClr val="accent1"/>
              </a:effectRef>
              <a:fontRef idx="minor">
                <a:schemeClr val="tx1"/>
              </a:fontRef>
            </p:style>
          </p:cxnSp>
        </p:grpSp>
      </p:grpSp>
      <p:sp>
        <p:nvSpPr>
          <p:cNvPr id="76" name="文本框 75"/>
          <p:cNvSpPr txBox="1"/>
          <p:nvPr/>
        </p:nvSpPr>
        <p:spPr>
          <a:xfrm>
            <a:off x="4638679" y="6337240"/>
            <a:ext cx="2914646" cy="275590"/>
          </a:xfrm>
          <a:prstGeom prst="rect">
            <a:avLst/>
          </a:prstGeom>
          <a:noFill/>
        </p:spPr>
        <p:txBody>
          <a:bodyPr wrap="square" rtlCol="0">
            <a:spAutoFit/>
          </a:bodyPr>
          <a:lstStyle/>
          <a:p>
            <a:pPr algn="dist"/>
            <a:r>
              <a:rPr lang="en-US" altLang="zh-CN" sz="1200" dirty="0">
                <a:solidFill>
                  <a:schemeClr val="bg1"/>
                </a:solidFill>
                <a:latin typeface="微软雅黑" panose="020B0503020204020204" pitchFamily="34" charset="-122"/>
                <a:ea typeface="微软雅黑" panose="020B0503020204020204" pitchFamily="34" charset="-122"/>
              </a:rPr>
              <a:t>20181212</a:t>
            </a:r>
            <a:endParaRPr lang="en-US" altLang="zh-CN" sz="1200" dirty="0">
              <a:solidFill>
                <a:schemeClr val="bg1"/>
              </a:solidFill>
              <a:latin typeface="微软雅黑" panose="020B0503020204020204" pitchFamily="34" charset="-122"/>
              <a:ea typeface="微软雅黑" panose="020B0503020204020204" pitchFamily="34" charset="-122"/>
            </a:endParaRPr>
          </a:p>
        </p:txBody>
      </p:sp>
      <p:sp>
        <p:nvSpPr>
          <p:cNvPr id="2" name="PA-文本框 38"/>
          <p:cNvSpPr txBox="1"/>
          <p:nvPr>
            <p:custDataLst>
              <p:tags r:id="rId1"/>
            </p:custDataLst>
          </p:nvPr>
        </p:nvSpPr>
        <p:spPr>
          <a:xfrm>
            <a:off x="342900" y="509905"/>
            <a:ext cx="1083945" cy="398780"/>
          </a:xfrm>
          <a:prstGeom prst="rect">
            <a:avLst/>
          </a:prstGeom>
          <a:noFill/>
        </p:spPr>
        <p:txBody>
          <a:bodyPr wrap="square" rtlCol="0">
            <a:spAutoFit/>
          </a:bodyPr>
          <a:lstStyle/>
          <a:p>
            <a:r>
              <a:rPr lang="en-US" altLang="zh-CN" sz="1000" b="1" dirty="0">
                <a:solidFill>
                  <a:schemeClr val="bg1"/>
                </a:solidFill>
                <a:latin typeface="微软雅黑" panose="020B0503020204020204" pitchFamily="34" charset="-122"/>
                <a:ea typeface="微软雅黑" panose="020B0503020204020204" pitchFamily="34" charset="-122"/>
              </a:rPr>
              <a:t>DENG</a:t>
            </a:r>
            <a:endParaRPr lang="en-US" altLang="zh-CN" sz="1000" b="1" dirty="0">
              <a:solidFill>
                <a:schemeClr val="bg1"/>
              </a:solidFill>
              <a:latin typeface="微软雅黑" panose="020B0503020204020204" pitchFamily="34" charset="-122"/>
              <a:ea typeface="微软雅黑" panose="020B0503020204020204" pitchFamily="34" charset="-122"/>
            </a:endParaRPr>
          </a:p>
          <a:p>
            <a:r>
              <a:rPr lang="en-US" altLang="zh-CN" sz="1000" dirty="0">
                <a:solidFill>
                  <a:schemeClr val="bg1"/>
                </a:solidFill>
                <a:latin typeface="微软雅黑" panose="020B0503020204020204" pitchFamily="34" charset="-122"/>
                <a:ea typeface="微软雅黑" panose="020B0503020204020204" pitchFamily="34" charset="-122"/>
              </a:rPr>
              <a:t>HONGWEI</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3" name="PA-文本框 39"/>
          <p:cNvSpPr txBox="1"/>
          <p:nvPr>
            <p:custDataLst>
              <p:tags r:id="rId2"/>
            </p:custDataLst>
          </p:nvPr>
        </p:nvSpPr>
        <p:spPr>
          <a:xfrm>
            <a:off x="342900" y="908685"/>
            <a:ext cx="704850" cy="460375"/>
          </a:xfrm>
          <a:prstGeom prst="rect">
            <a:avLst/>
          </a:prstGeom>
          <a:noFill/>
        </p:spPr>
        <p:txBody>
          <a:bodyPr wrap="square" rtlCol="0">
            <a:spAutoFit/>
          </a:bodyPr>
          <a:lstStyle/>
          <a:p>
            <a:r>
              <a:rPr lang="zh-CN" altLang="en-US" sz="1200" b="1" dirty="0">
                <a:solidFill>
                  <a:schemeClr val="bg1"/>
                </a:solidFill>
                <a:latin typeface="微软雅黑" panose="020B0503020204020204" pitchFamily="34" charset="-122"/>
                <a:ea typeface="微软雅黑" panose="020B0503020204020204" pitchFamily="34" charset="-122"/>
              </a:rPr>
              <a:t>邓</a:t>
            </a:r>
            <a:endParaRPr lang="zh-CN" altLang="en-US" sz="1200" b="1"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鸿伟</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4" name="椭圆 3"/>
          <p:cNvSpPr/>
          <p:nvPr/>
        </p:nvSpPr>
        <p:spPr>
          <a:xfrm>
            <a:off x="3790950" y="971550"/>
            <a:ext cx="4610100" cy="4610100"/>
          </a:xfrm>
          <a:prstGeom prst="ellips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文本框 13"/>
          <p:cNvSpPr txBox="1"/>
          <p:nvPr/>
        </p:nvSpPr>
        <p:spPr>
          <a:xfrm>
            <a:off x="1570990" y="4242435"/>
            <a:ext cx="4814570" cy="1753235"/>
          </a:xfrm>
          <a:prstGeom prst="rect">
            <a:avLst/>
          </a:prstGeom>
          <a:noFill/>
        </p:spPr>
        <p:txBody>
          <a:bodyPr wrap="square" rtlCol="0">
            <a:spAutoFit/>
          </a:bodyPr>
          <a:p>
            <a:r>
              <a:rPr lang="zh-CN" altLang="en-US" sz="5400" b="1">
                <a:solidFill>
                  <a:schemeClr val="bg1"/>
                </a:solidFill>
                <a:latin typeface="微软雅黑" panose="020B0503020204020204" pitchFamily="34" charset="-122"/>
                <a:ea typeface="微软雅黑" panose="020B0503020204020204" pitchFamily="34" charset="-122"/>
              </a:rPr>
              <a:t>我想</a:t>
            </a:r>
            <a:endParaRPr lang="zh-CN" altLang="en-US" sz="5400" b="1">
              <a:solidFill>
                <a:schemeClr val="bg1"/>
              </a:solidFill>
              <a:latin typeface="微软雅黑" panose="020B0503020204020204" pitchFamily="34" charset="-122"/>
              <a:ea typeface="微软雅黑" panose="020B0503020204020204" pitchFamily="34" charset="-122"/>
            </a:endParaRPr>
          </a:p>
          <a:p>
            <a:r>
              <a:rPr lang="zh-CN" altLang="en-US" sz="5400" b="1">
                <a:solidFill>
                  <a:schemeClr val="bg1"/>
                </a:solidFill>
                <a:latin typeface="微软雅黑" panose="020B0503020204020204" pitchFamily="34" charset="-122"/>
                <a:ea typeface="微软雅黑" panose="020B0503020204020204" pitchFamily="34" charset="-122"/>
              </a:rPr>
              <a:t>陪你走下去</a:t>
            </a:r>
            <a:endParaRPr lang="zh-CN" altLang="en-US" sz="5400" b="1">
              <a:solidFill>
                <a:schemeClr val="bg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6960235" y="1372870"/>
            <a:ext cx="3858260" cy="1568450"/>
          </a:xfrm>
          <a:prstGeom prst="rect">
            <a:avLst/>
          </a:prstGeom>
          <a:noFill/>
        </p:spPr>
        <p:txBody>
          <a:bodyPr wrap="square" rtlCol="0">
            <a:spAutoFit/>
          </a:bodyPr>
          <a:p>
            <a:pPr algn="ctr"/>
            <a:r>
              <a:rPr lang="zh-CN" altLang="en-US" sz="9600" b="1" dirty="0">
                <a:solidFill>
                  <a:srgbClr val="FF3300"/>
                </a:solidFill>
                <a:latin typeface="微软雅黑" panose="020B0503020204020204" pitchFamily="34" charset="-122"/>
                <a:ea typeface="微软雅黑" panose="020B0503020204020204" pitchFamily="34" charset="-122"/>
              </a:rPr>
              <a:t>社联</a:t>
            </a:r>
            <a:endParaRPr lang="zh-CN" altLang="en-US" sz="9600" b="1" dirty="0">
              <a:solidFill>
                <a:srgbClr val="FF3300"/>
              </a:solidFill>
              <a:latin typeface="微软雅黑" panose="020B0503020204020204" pitchFamily="34" charset="-122"/>
              <a:ea typeface="微软雅黑" panose="020B0503020204020204" pitchFamily="34" charset="-122"/>
            </a:endParaRPr>
          </a:p>
        </p:txBody>
      </p:sp>
      <p:sp>
        <p:nvSpPr>
          <p:cNvPr id="6" name="椭圆 5"/>
          <p:cNvSpPr/>
          <p:nvPr/>
        </p:nvSpPr>
        <p:spPr>
          <a:xfrm>
            <a:off x="7316946" y="4897595"/>
            <a:ext cx="442914" cy="442914"/>
          </a:xfrm>
          <a:prstGeom prst="ellipse">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椭圆 6"/>
          <p:cNvSpPr/>
          <p:nvPr/>
        </p:nvSpPr>
        <p:spPr>
          <a:xfrm>
            <a:off x="7254875" y="4834889"/>
            <a:ext cx="568326" cy="568326"/>
          </a:xfrm>
          <a:prstGeom prst="ellipse">
            <a:avLst/>
          </a:prstGeom>
          <a:solidFill>
            <a:srgbClr val="FF33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椭圆 7"/>
          <p:cNvSpPr/>
          <p:nvPr/>
        </p:nvSpPr>
        <p:spPr>
          <a:xfrm>
            <a:off x="7823200" y="5274310"/>
            <a:ext cx="243205" cy="235585"/>
          </a:xfrm>
          <a:prstGeom prst="ellipse">
            <a:avLst/>
          </a:prstGeom>
          <a:solidFill>
            <a:srgbClr val="FF33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790950" y="1934844"/>
            <a:ext cx="568326" cy="568326"/>
          </a:xfrm>
          <a:prstGeom prst="ellipse">
            <a:avLst/>
          </a:prstGeom>
          <a:solidFill>
            <a:srgbClr val="FF33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descr="-75ac129fdac3db0b"/>
          <p:cNvPicPr>
            <a:picLocks noChangeAspect="1"/>
          </p:cNvPicPr>
          <p:nvPr/>
        </p:nvPicPr>
        <p:blipFill>
          <a:blip r:embed="rId3"/>
          <a:stretch>
            <a:fillRect/>
          </a:stretch>
        </p:blipFill>
        <p:spPr>
          <a:xfrm flipH="1">
            <a:off x="9716135" y="5267325"/>
            <a:ext cx="2514600" cy="1562100"/>
          </a:xfrm>
          <a:prstGeom prst="rect">
            <a:avLst/>
          </a:prstGeom>
        </p:spPr>
      </p:pic>
      <p:pic>
        <p:nvPicPr>
          <p:cNvPr id="11" name="图片 10"/>
          <p:cNvPicPr>
            <a:picLocks noChangeAspect="1"/>
          </p:cNvPicPr>
          <p:nvPr/>
        </p:nvPicPr>
        <p:blipFill>
          <a:blip r:embed="rId4"/>
          <a:stretch>
            <a:fillRect/>
          </a:stretch>
        </p:blipFill>
        <p:spPr>
          <a:xfrm>
            <a:off x="1674495" y="399415"/>
            <a:ext cx="1087120" cy="1087120"/>
          </a:xfrm>
          <a:prstGeom prst="ellipse">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4" name="椭圆 3"/>
          <p:cNvSpPr/>
          <p:nvPr/>
        </p:nvSpPr>
        <p:spPr>
          <a:xfrm>
            <a:off x="3757666" y="1090666"/>
            <a:ext cx="4676667" cy="467666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rot="5400000">
            <a:off x="2327793" y="2682717"/>
            <a:ext cx="215107" cy="1492563"/>
            <a:chOff x="11633885" y="2682719"/>
            <a:chExt cx="215107" cy="1492563"/>
          </a:xfrm>
        </p:grpSpPr>
        <p:sp>
          <p:nvSpPr>
            <p:cNvPr id="6" name="椭圆 5"/>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rot="16200000" flipH="1">
            <a:off x="9649099" y="2682717"/>
            <a:ext cx="215107" cy="1492563"/>
            <a:chOff x="11633885" y="2682719"/>
            <a:chExt cx="215107" cy="1492563"/>
          </a:xfrm>
        </p:grpSpPr>
        <p:sp>
          <p:nvSpPr>
            <p:cNvPr id="13" name="椭圆 12"/>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文本框 22"/>
          <p:cNvSpPr txBox="1"/>
          <p:nvPr/>
        </p:nvSpPr>
        <p:spPr>
          <a:xfrm>
            <a:off x="5204460" y="5042095"/>
            <a:ext cx="1783080" cy="368300"/>
          </a:xfrm>
          <a:prstGeom prst="rect">
            <a:avLst/>
          </a:prstGeom>
          <a:noFill/>
        </p:spPr>
        <p:txBody>
          <a:bodyPr wrap="none" rtlCol="0">
            <a:spAutoFit/>
          </a:bodyPr>
          <a:lstStyle/>
          <a:p>
            <a:pPr algn="ctr"/>
            <a:r>
              <a:rPr lang="zh-CN" altLang="en-US" b="1" dirty="0">
                <a:solidFill>
                  <a:srgbClr val="FF3300"/>
                </a:solidFill>
                <a:latin typeface="微软雅黑" panose="020B0503020204020204" pitchFamily="34" charset="-122"/>
                <a:ea typeface="微软雅黑" panose="020B0503020204020204" pitchFamily="34" charset="-122"/>
              </a:rPr>
              <a:t>竞选人</a:t>
            </a:r>
            <a:r>
              <a:rPr lang="zh-CN" altLang="en-US" b="1" dirty="0">
                <a:solidFill>
                  <a:schemeClr val="bg1"/>
                </a:solidFill>
                <a:latin typeface="微软雅黑" panose="020B0503020204020204" pitchFamily="34" charset="-122"/>
                <a:ea typeface="微软雅黑" panose="020B0503020204020204" pitchFamily="34" charset="-122"/>
              </a:rPr>
              <a:t>：邓鸿伟</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3904372" y="2380578"/>
            <a:ext cx="4383258" cy="1401633"/>
            <a:chOff x="3904372" y="2224547"/>
            <a:chExt cx="4383258" cy="1401633"/>
          </a:xfrm>
        </p:grpSpPr>
        <p:sp>
          <p:nvSpPr>
            <p:cNvPr id="3" name="文本框 2"/>
            <p:cNvSpPr txBox="1"/>
            <p:nvPr/>
          </p:nvSpPr>
          <p:spPr>
            <a:xfrm>
              <a:off x="3904372" y="2224547"/>
              <a:ext cx="4383258" cy="1200329"/>
            </a:xfrm>
            <a:prstGeom prst="rect">
              <a:avLst/>
            </a:prstGeom>
            <a:noFill/>
          </p:spPr>
          <p:txBody>
            <a:bodyPr wrap="square" rtlCol="0">
              <a:spAutoFit/>
            </a:bodyPr>
            <a:lstStyle/>
            <a:p>
              <a:pPr algn="ctr"/>
              <a:r>
                <a:rPr lang="en-US" altLang="zh-CN" sz="7200" dirty="0">
                  <a:solidFill>
                    <a:schemeClr val="bg1"/>
                  </a:solidFill>
                  <a:latin typeface="Haettenschweiler" panose="020B0706040902060204" pitchFamily="34" charset="0"/>
                  <a:ea typeface="方正兰亭超细黑简体" panose="02000000000000000000" pitchFamily="2" charset="-122"/>
                </a:rPr>
                <a:t>THANK </a:t>
              </a:r>
              <a:r>
                <a:rPr lang="en-US" altLang="zh-CN" sz="7200" dirty="0">
                  <a:solidFill>
                    <a:srgbClr val="FF3300"/>
                  </a:solidFill>
                  <a:latin typeface="Haettenschweiler" panose="020B0706040902060204" pitchFamily="34" charset="0"/>
                  <a:ea typeface="方正兰亭超细黑简体" panose="02000000000000000000" pitchFamily="2" charset="-122"/>
                </a:rPr>
                <a:t>U </a:t>
              </a:r>
              <a:r>
                <a:rPr lang="en-US" altLang="zh-CN" sz="7200" dirty="0">
                  <a:solidFill>
                    <a:schemeClr val="bg1"/>
                  </a:solidFill>
                  <a:latin typeface="Haettenschweiler" panose="020B0706040902060204" pitchFamily="34" charset="0"/>
                  <a:ea typeface="方正兰亭超细黑简体" panose="02000000000000000000" pitchFamily="2" charset="-122"/>
                </a:rPr>
                <a:t>ALL</a:t>
              </a:r>
              <a:endParaRPr lang="zh-CN" altLang="en-US" sz="7200" dirty="0">
                <a:solidFill>
                  <a:schemeClr val="bg1"/>
                </a:solidFill>
                <a:latin typeface="Haettenschweiler" panose="020B0706040902060204" pitchFamily="34" charset="0"/>
                <a:ea typeface="方正兰亭超细黑简体" panose="02000000000000000000" pitchFamily="2" charset="-122"/>
              </a:endParaRPr>
            </a:p>
          </p:txBody>
        </p:sp>
        <p:sp>
          <p:nvSpPr>
            <p:cNvPr id="25" name="文本框 24"/>
            <p:cNvSpPr txBox="1"/>
            <p:nvPr/>
          </p:nvSpPr>
          <p:spPr>
            <a:xfrm>
              <a:off x="4024027" y="3165805"/>
              <a:ext cx="4145280" cy="460375"/>
            </a:xfrm>
            <a:prstGeom prst="rect">
              <a:avLst/>
            </a:prstGeom>
            <a:noFill/>
          </p:spPr>
          <p:txBody>
            <a:bodyPr wrap="none" rtlCol="0">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rPr>
                <a:t>第八届社团联合会</a:t>
              </a:r>
              <a:r>
                <a:rPr lang="zh-CN" altLang="en-US" sz="2400" b="1" dirty="0">
                  <a:solidFill>
                    <a:srgbClr val="FF3300"/>
                  </a:solidFill>
                  <a:latin typeface="微软雅黑" panose="020B0503020204020204" pitchFamily="34" charset="-122"/>
                  <a:ea typeface="微软雅黑" panose="020B0503020204020204" pitchFamily="34" charset="-122"/>
                </a:rPr>
                <a:t>主席团</a:t>
              </a:r>
              <a:r>
                <a:rPr lang="zh-CN" altLang="en-US" sz="2400" b="1" dirty="0">
                  <a:solidFill>
                    <a:schemeClr val="bg1"/>
                  </a:solidFill>
                  <a:latin typeface="微软雅黑" panose="020B0503020204020204" pitchFamily="34" charset="-122"/>
                  <a:ea typeface="微软雅黑" panose="020B0503020204020204" pitchFamily="34" charset="-122"/>
                </a:rPr>
                <a:t>竞选</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grpSp>
      <p:grpSp>
        <p:nvGrpSpPr>
          <p:cNvPr id="33" name="组合 32"/>
          <p:cNvGrpSpPr/>
          <p:nvPr/>
        </p:nvGrpSpPr>
        <p:grpSpPr>
          <a:xfrm>
            <a:off x="343008" y="2926440"/>
            <a:ext cx="485668" cy="1035702"/>
            <a:chOff x="281805" y="3092969"/>
            <a:chExt cx="828000" cy="1035702"/>
          </a:xfrm>
        </p:grpSpPr>
        <p:sp>
          <p:nvSpPr>
            <p:cNvPr id="34" name="圆角矩形 14"/>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15"/>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圆角矩形 16"/>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17"/>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圆角矩形 18"/>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文本框 38"/>
          <p:cNvSpPr txBox="1"/>
          <p:nvPr/>
        </p:nvSpPr>
        <p:spPr>
          <a:xfrm>
            <a:off x="11617509" y="1616737"/>
            <a:ext cx="276999" cy="3593255"/>
          </a:xfrm>
          <a:prstGeom prst="rect">
            <a:avLst/>
          </a:prstGeom>
          <a:noFill/>
        </p:spPr>
        <p:txBody>
          <a:bodyPr vert="eaVert" wrap="square" rtlCol="0">
            <a:spAutoFit/>
          </a:bodyPr>
          <a:lstStyle/>
          <a:p>
            <a:pPr algn="dist"/>
            <a:r>
              <a:rPr lang="en-US" altLang="zh-CN" sz="600" dirty="0">
                <a:solidFill>
                  <a:schemeClr val="bg1"/>
                </a:solidFill>
                <a:latin typeface="微软雅黑" panose="020B0503020204020204" pitchFamily="34" charset="-122"/>
                <a:ea typeface="微软雅黑" panose="020B0503020204020204" pitchFamily="34" charset="-122"/>
              </a:rPr>
              <a:t>20181212</a:t>
            </a:r>
            <a:endParaRPr lang="zh-CN" altLang="en-US" sz="600" dirty="0">
              <a:solidFill>
                <a:schemeClr val="bg1"/>
              </a:solidFill>
              <a:latin typeface="微软雅黑" panose="020B0503020204020204" pitchFamily="34" charset="-122"/>
              <a:ea typeface="微软雅黑" panose="020B0503020204020204" pitchFamily="34" charset="-122"/>
            </a:endParaRPr>
          </a:p>
        </p:txBody>
      </p:sp>
      <p:grpSp>
        <p:nvGrpSpPr>
          <p:cNvPr id="41" name="组合 40"/>
          <p:cNvGrpSpPr/>
          <p:nvPr/>
        </p:nvGrpSpPr>
        <p:grpSpPr>
          <a:xfrm>
            <a:off x="343008" y="5041900"/>
            <a:ext cx="61162" cy="1387673"/>
            <a:chOff x="419100" y="5041900"/>
            <a:chExt cx="61162" cy="1387673"/>
          </a:xfrm>
        </p:grpSpPr>
        <p:cxnSp>
          <p:nvCxnSpPr>
            <p:cNvPr id="42" name="直接连接符 41"/>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43" name="矩形 42"/>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文本框 18"/>
          <p:cNvSpPr txBox="1"/>
          <p:nvPr/>
        </p:nvSpPr>
        <p:spPr>
          <a:xfrm>
            <a:off x="617220" y="4073525"/>
            <a:ext cx="1590675" cy="768350"/>
          </a:xfrm>
          <a:prstGeom prst="rect">
            <a:avLst/>
          </a:prstGeom>
          <a:noFill/>
        </p:spPr>
        <p:txBody>
          <a:bodyPr wrap="square" rtlCol="0">
            <a:spAutoFit/>
          </a:bodyPr>
          <a:p>
            <a:r>
              <a:rPr lang="zh-CN" altLang="en-US" sz="4400" b="1" dirty="0">
                <a:solidFill>
                  <a:schemeClr val="bg1"/>
                </a:solidFill>
                <a:sym typeface="+mn-ea"/>
              </a:rPr>
              <a:t>致谢：</a:t>
            </a:r>
            <a:endParaRPr lang="zh-CN" altLang="en-US" sz="4400" b="1" dirty="0">
              <a:solidFill>
                <a:schemeClr val="bg1"/>
              </a:solidFill>
              <a:sym typeface="+mn-ea"/>
            </a:endParaRPr>
          </a:p>
        </p:txBody>
      </p:sp>
      <p:sp>
        <p:nvSpPr>
          <p:cNvPr id="27" name="文本框 26"/>
          <p:cNvSpPr txBox="1"/>
          <p:nvPr/>
        </p:nvSpPr>
        <p:spPr>
          <a:xfrm>
            <a:off x="342900" y="5210175"/>
            <a:ext cx="4265930" cy="922020"/>
          </a:xfrm>
          <a:prstGeom prst="rect">
            <a:avLst/>
          </a:prstGeom>
          <a:noFill/>
        </p:spPr>
        <p:txBody>
          <a:bodyPr wrap="square" rtlCol="0">
            <a:spAutoFit/>
          </a:bodyPr>
          <a:p>
            <a:pPr algn="ctr">
              <a:lnSpc>
                <a:spcPct val="150000"/>
              </a:lnSpc>
            </a:pPr>
            <a:r>
              <a:rPr lang="zh-CN" altLang="en-US" b="1" dirty="0">
                <a:solidFill>
                  <a:schemeClr val="bg1"/>
                </a:solidFill>
                <a:latin typeface="微软雅黑" panose="020B0503020204020204" pitchFamily="34" charset="-122"/>
                <a:ea typeface="微软雅黑" panose="020B0503020204020204" pitchFamily="34" charset="-122"/>
                <a:sym typeface="+mn-ea"/>
              </a:rPr>
              <a:t>请各位评委给我一张信任的投票！</a:t>
            </a:r>
            <a:endParaRPr lang="en-US" altLang="zh-CN" b="1" dirty="0">
              <a:solidFill>
                <a:schemeClr val="bg1"/>
              </a:solidFill>
              <a:latin typeface="微软雅黑" panose="020B0503020204020204" pitchFamily="34" charset="-122"/>
              <a:ea typeface="微软雅黑" panose="020B0503020204020204" pitchFamily="34" charset="-122"/>
            </a:endParaRPr>
          </a:p>
          <a:p>
            <a:pPr algn="ctr">
              <a:lnSpc>
                <a:spcPct val="150000"/>
              </a:lnSpc>
            </a:pPr>
            <a:r>
              <a:rPr lang="zh-CN" altLang="en-US" b="1" dirty="0">
                <a:solidFill>
                  <a:schemeClr val="bg1"/>
                </a:solidFill>
                <a:latin typeface="微软雅黑" panose="020B0503020204020204" pitchFamily="34" charset="-122"/>
                <a:ea typeface="微软雅黑" panose="020B0503020204020204" pitchFamily="34" charset="-122"/>
                <a:sym typeface="+mn-ea"/>
              </a:rPr>
              <a:t>给我一个施展才能的机会！</a:t>
            </a:r>
            <a:endParaRPr lang="zh-CN" altLang="en-US" b="1" dirty="0">
              <a:solidFill>
                <a:schemeClr val="bg1"/>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cxnSp>
        <p:nvCxnSpPr>
          <p:cNvPr id="9" name="直接连接符 8"/>
          <p:cNvCxnSpPr/>
          <p:nvPr/>
        </p:nvCxnSpPr>
        <p:spPr>
          <a:xfrm>
            <a:off x="3055620" y="2781300"/>
            <a:ext cx="744569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1691005" y="1257300"/>
            <a:ext cx="1897380" cy="398780"/>
          </a:xfrm>
          <a:prstGeom prst="rect">
            <a:avLst/>
          </a:prstGeom>
          <a:noFill/>
        </p:spPr>
        <p:txBody>
          <a:bodyPr wrap="square" rtlCol="0">
            <a:spAutoFit/>
          </a:bodyPr>
          <a:lstStyle/>
          <a:p>
            <a:r>
              <a:rPr lang="en-US" altLang="zh-CN" sz="2000" b="1" dirty="0">
                <a:solidFill>
                  <a:schemeClr val="bg1"/>
                </a:solidFill>
                <a:latin typeface="微软雅黑" panose="020B0503020204020204" pitchFamily="34" charset="-122"/>
                <a:ea typeface="微软雅黑" panose="020B0503020204020204" pitchFamily="34" charset="-122"/>
              </a:rPr>
              <a:t>CONTENTS</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1691005" y="1656080"/>
            <a:ext cx="2347595" cy="398780"/>
          </a:xfrm>
          <a:prstGeom prst="rect">
            <a:avLst/>
          </a:prstGeom>
          <a:noFill/>
        </p:spPr>
        <p:txBody>
          <a:bodyPr wrap="square" rtlCol="0">
            <a:spAutoFit/>
          </a:bodyPr>
          <a:lstStyle/>
          <a:p>
            <a:r>
              <a:rPr lang="zh-CN" altLang="en-US" sz="2000" dirty="0">
                <a:solidFill>
                  <a:schemeClr val="bg1"/>
                </a:solidFill>
                <a:latin typeface="方正兰亭超细黑简体" panose="02000000000000000000" pitchFamily="2" charset="-122"/>
                <a:ea typeface="方正兰亭超细黑简体" panose="02000000000000000000" pitchFamily="2" charset="-122"/>
              </a:rPr>
              <a:t>邓鸿伟的竞选目录</a:t>
            </a:r>
            <a:endParaRPr lang="zh-CN" altLang="en-US" sz="2000" dirty="0">
              <a:solidFill>
                <a:schemeClr val="bg1"/>
              </a:solidFill>
              <a:latin typeface="方正兰亭超细黑简体" panose="02000000000000000000" pitchFamily="2" charset="-122"/>
              <a:ea typeface="方正兰亭超细黑简体" panose="02000000000000000000" pitchFamily="2" charset="-122"/>
            </a:endParaRPr>
          </a:p>
        </p:txBody>
      </p:sp>
      <p:grpSp>
        <p:nvGrpSpPr>
          <p:cNvPr id="12" name="组合 11"/>
          <p:cNvGrpSpPr/>
          <p:nvPr/>
        </p:nvGrpSpPr>
        <p:grpSpPr>
          <a:xfrm>
            <a:off x="343008" y="5041900"/>
            <a:ext cx="61162" cy="1387673"/>
            <a:chOff x="419100" y="5041900"/>
            <a:chExt cx="61162" cy="1387673"/>
          </a:xfrm>
        </p:grpSpPr>
        <p:cxnSp>
          <p:nvCxnSpPr>
            <p:cNvPr id="13" name="直接连接符 12"/>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椭圆 14"/>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4638679" y="6337240"/>
            <a:ext cx="2914646" cy="275590"/>
          </a:xfrm>
          <a:prstGeom prst="rect">
            <a:avLst/>
          </a:prstGeom>
          <a:noFill/>
        </p:spPr>
        <p:txBody>
          <a:bodyPr wrap="square" rtlCol="0">
            <a:spAutoFit/>
          </a:bodyPr>
          <a:lstStyle/>
          <a:p>
            <a:pPr algn="dist"/>
            <a:r>
              <a:rPr lang="en-US" altLang="zh-CN" sz="1200" dirty="0">
                <a:solidFill>
                  <a:schemeClr val="bg1"/>
                </a:solidFill>
                <a:latin typeface="微软雅黑" panose="020B0503020204020204" pitchFamily="34" charset="-122"/>
                <a:ea typeface="微软雅黑" panose="020B0503020204020204" pitchFamily="34" charset="-122"/>
              </a:rPr>
              <a:t>20181212</a:t>
            </a:r>
            <a:endParaRPr lang="en-US" altLang="zh-CN" sz="1200" dirty="0">
              <a:solidFill>
                <a:schemeClr val="bg1"/>
              </a:solidFill>
              <a:latin typeface="微软雅黑" panose="020B0503020204020204" pitchFamily="34" charset="-122"/>
              <a:ea typeface="微软雅黑" panose="020B0503020204020204" pitchFamily="34" charset="-122"/>
            </a:endParaRPr>
          </a:p>
        </p:txBody>
      </p:sp>
      <p:cxnSp>
        <p:nvCxnSpPr>
          <p:cNvPr id="24" name="直接连接符 23"/>
          <p:cNvCxnSpPr/>
          <p:nvPr/>
        </p:nvCxnSpPr>
        <p:spPr>
          <a:xfrm>
            <a:off x="1744980" y="2781300"/>
            <a:ext cx="56388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7" name="组合 26"/>
          <p:cNvGrpSpPr/>
          <p:nvPr/>
        </p:nvGrpSpPr>
        <p:grpSpPr>
          <a:xfrm>
            <a:off x="2439406" y="2517015"/>
            <a:ext cx="485668" cy="1035702"/>
            <a:chOff x="281805" y="3092969"/>
            <a:chExt cx="828000" cy="1035702"/>
          </a:xfrm>
        </p:grpSpPr>
        <p:sp>
          <p:nvSpPr>
            <p:cNvPr id="28" name="圆角矩形 27"/>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29"/>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30"/>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圆角矩形 31"/>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任意多边形 34"/>
          <p:cNvSpPr/>
          <p:nvPr/>
        </p:nvSpPr>
        <p:spPr>
          <a:xfrm rot="5400000" flipH="1">
            <a:off x="10334150" y="2684412"/>
            <a:ext cx="180517" cy="191912"/>
          </a:xfrm>
          <a:custGeom>
            <a:avLst/>
            <a:gdLst>
              <a:gd name="connsiteX0" fmla="*/ 238125 w 476250"/>
              <a:gd name="connsiteY0" fmla="*/ 0 h 506313"/>
              <a:gd name="connsiteX1" fmla="*/ 0 w 476250"/>
              <a:gd name="connsiteY1" fmla="*/ 506313 h 506313"/>
              <a:gd name="connsiteX2" fmla="*/ 238125 w 476250"/>
              <a:gd name="connsiteY2" fmla="*/ 506313 h 506313"/>
              <a:gd name="connsiteX3" fmla="*/ 476250 w 476250"/>
              <a:gd name="connsiteY3" fmla="*/ 506313 h 506313"/>
              <a:gd name="connsiteX0-1" fmla="*/ 238125 w 476250"/>
              <a:gd name="connsiteY0-2" fmla="*/ 0 h 506313"/>
              <a:gd name="connsiteX1-3" fmla="*/ 0 w 476250"/>
              <a:gd name="connsiteY1-4" fmla="*/ 506313 h 506313"/>
              <a:gd name="connsiteX2-5" fmla="*/ 235744 w 476250"/>
              <a:gd name="connsiteY2-6" fmla="*/ 372963 h 506313"/>
              <a:gd name="connsiteX3-7" fmla="*/ 476250 w 476250"/>
              <a:gd name="connsiteY3-8" fmla="*/ 506313 h 506313"/>
              <a:gd name="connsiteX4" fmla="*/ 238125 w 476250"/>
              <a:gd name="connsiteY4" fmla="*/ 0 h 506313"/>
            </a:gdLst>
            <a:ahLst/>
            <a:cxnLst>
              <a:cxn ang="0">
                <a:pos x="connsiteX0-1" y="connsiteY0-2"/>
              </a:cxn>
              <a:cxn ang="0">
                <a:pos x="connsiteX1-3" y="connsiteY1-4"/>
              </a:cxn>
              <a:cxn ang="0">
                <a:pos x="connsiteX2-5" y="connsiteY2-6"/>
              </a:cxn>
              <a:cxn ang="0">
                <a:pos x="connsiteX3-7" y="connsiteY3-8"/>
              </a:cxn>
              <a:cxn ang="0">
                <a:pos x="connsiteX4" y="connsiteY4"/>
              </a:cxn>
            </a:cxnLst>
            <a:rect l="l" t="t" r="r" b="b"/>
            <a:pathLst>
              <a:path w="476250" h="506313">
                <a:moveTo>
                  <a:pt x="238125" y="0"/>
                </a:moveTo>
                <a:lnTo>
                  <a:pt x="0" y="506313"/>
                </a:lnTo>
                <a:lnTo>
                  <a:pt x="235744" y="372963"/>
                </a:lnTo>
                <a:lnTo>
                  <a:pt x="476250" y="506313"/>
                </a:lnTo>
                <a:lnTo>
                  <a:pt x="238125" y="0"/>
                </a:lnTo>
                <a:close/>
              </a:path>
            </a:pathLst>
          </a:cu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4318681" y="2726532"/>
            <a:ext cx="113196" cy="113196"/>
            <a:chOff x="4318681" y="2726532"/>
            <a:chExt cx="113196" cy="113196"/>
          </a:xfrm>
        </p:grpSpPr>
        <p:sp>
          <p:nvSpPr>
            <p:cNvPr id="40" name="椭圆 39"/>
            <p:cNvSpPr/>
            <p:nvPr/>
          </p:nvSpPr>
          <p:spPr>
            <a:xfrm>
              <a:off x="4318681" y="2726532"/>
              <a:ext cx="113196" cy="113196"/>
            </a:xfrm>
            <a:prstGeom prst="ellipse">
              <a:avLst/>
            </a:prstGeom>
            <a:solidFill>
              <a:srgbClr val="FF33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4340482" y="2748333"/>
              <a:ext cx="69594" cy="69594"/>
            </a:xfrm>
            <a:prstGeom prst="ellipse">
              <a:avLst/>
            </a:prstGeom>
            <a:solidFill>
              <a:srgbClr val="FF3300"/>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8947831" y="2726532"/>
            <a:ext cx="113196" cy="113196"/>
            <a:chOff x="8947831" y="2726532"/>
            <a:chExt cx="113196" cy="113196"/>
          </a:xfrm>
        </p:grpSpPr>
        <p:sp>
          <p:nvSpPr>
            <p:cNvPr id="41" name="椭圆 40"/>
            <p:cNvSpPr/>
            <p:nvPr/>
          </p:nvSpPr>
          <p:spPr>
            <a:xfrm>
              <a:off x="8947831" y="2726532"/>
              <a:ext cx="113196" cy="113196"/>
            </a:xfrm>
            <a:prstGeom prst="ellipse">
              <a:avLst/>
            </a:prstGeom>
            <a:solidFill>
              <a:srgbClr val="FF33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8969632" y="2748333"/>
              <a:ext cx="69594" cy="69594"/>
            </a:xfrm>
            <a:prstGeom prst="ellipse">
              <a:avLst/>
            </a:prstGeom>
            <a:solidFill>
              <a:srgbClr val="FF3300"/>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PA-组合 22"/>
          <p:cNvGrpSpPr/>
          <p:nvPr>
            <p:custDataLst>
              <p:tags r:id="rId1"/>
            </p:custDataLst>
          </p:nvPr>
        </p:nvGrpSpPr>
        <p:grpSpPr>
          <a:xfrm>
            <a:off x="7404781" y="2726532"/>
            <a:ext cx="113196" cy="113196"/>
            <a:chOff x="7404781" y="2726532"/>
            <a:chExt cx="113196" cy="113196"/>
          </a:xfrm>
        </p:grpSpPr>
        <p:sp>
          <p:nvSpPr>
            <p:cNvPr id="42" name="PA-椭圆 41"/>
            <p:cNvSpPr/>
            <p:nvPr>
              <p:custDataLst>
                <p:tags r:id="rId2"/>
              </p:custDataLst>
            </p:nvPr>
          </p:nvSpPr>
          <p:spPr>
            <a:xfrm>
              <a:off x="7404781" y="2726532"/>
              <a:ext cx="113196" cy="113196"/>
            </a:xfrm>
            <a:prstGeom prst="ellipse">
              <a:avLst/>
            </a:prstGeom>
            <a:solidFill>
              <a:srgbClr val="FF33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PA-椭圆 37"/>
            <p:cNvSpPr/>
            <p:nvPr>
              <p:custDataLst>
                <p:tags r:id="rId3"/>
              </p:custDataLst>
            </p:nvPr>
          </p:nvSpPr>
          <p:spPr>
            <a:xfrm>
              <a:off x="7426582" y="2748333"/>
              <a:ext cx="69594" cy="69594"/>
            </a:xfrm>
            <a:prstGeom prst="ellipse">
              <a:avLst/>
            </a:prstGeom>
            <a:solidFill>
              <a:srgbClr val="FF3300"/>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5861731" y="2726532"/>
            <a:ext cx="113196" cy="113196"/>
            <a:chOff x="5861731" y="2726532"/>
            <a:chExt cx="113196" cy="113196"/>
          </a:xfrm>
        </p:grpSpPr>
        <p:sp>
          <p:nvSpPr>
            <p:cNvPr id="43" name="椭圆 42"/>
            <p:cNvSpPr/>
            <p:nvPr/>
          </p:nvSpPr>
          <p:spPr>
            <a:xfrm>
              <a:off x="5861731" y="2726532"/>
              <a:ext cx="113196" cy="113196"/>
            </a:xfrm>
            <a:prstGeom prst="ellipse">
              <a:avLst/>
            </a:prstGeom>
            <a:solidFill>
              <a:srgbClr val="FF33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5883532" y="2748333"/>
              <a:ext cx="69594" cy="69594"/>
            </a:xfrm>
            <a:prstGeom prst="ellipse">
              <a:avLst/>
            </a:prstGeom>
            <a:solidFill>
              <a:srgbClr val="FF3300"/>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文本框 43"/>
          <p:cNvSpPr txBox="1"/>
          <p:nvPr/>
        </p:nvSpPr>
        <p:spPr>
          <a:xfrm>
            <a:off x="4108424" y="2267874"/>
            <a:ext cx="533710" cy="369332"/>
          </a:xfrm>
          <a:prstGeom prst="rect">
            <a:avLst/>
          </a:prstGeom>
          <a:noFill/>
        </p:spPr>
        <p:txBody>
          <a:bodyPr wrap="square" rtlCol="0">
            <a:spAutoFit/>
          </a:bodyPr>
          <a:lstStyle/>
          <a:p>
            <a:pPr algn="ctr"/>
            <a:r>
              <a:rPr lang="en-US" altLang="zh-CN" dirty="0">
                <a:solidFill>
                  <a:schemeClr val="bg1"/>
                </a:solidFill>
                <a:latin typeface="Haettenschweiler" panose="020B0706040902060204" pitchFamily="34" charset="0"/>
                <a:ea typeface="方正兰亭超细黑简体" panose="02000000000000000000" pitchFamily="2" charset="-122"/>
              </a:rPr>
              <a:t>01</a:t>
            </a:r>
            <a:endParaRPr lang="zh-CN" altLang="en-US" dirty="0">
              <a:solidFill>
                <a:schemeClr val="bg1"/>
              </a:solidFill>
              <a:latin typeface="Haettenschweiler" panose="020B0706040902060204" pitchFamily="34" charset="0"/>
              <a:ea typeface="方正兰亭超细黑简体" panose="02000000000000000000" pitchFamily="2" charset="-122"/>
            </a:endParaRPr>
          </a:p>
        </p:txBody>
      </p:sp>
      <p:sp>
        <p:nvSpPr>
          <p:cNvPr id="45" name="文本框 44"/>
          <p:cNvSpPr txBox="1"/>
          <p:nvPr/>
        </p:nvSpPr>
        <p:spPr>
          <a:xfrm>
            <a:off x="8737574" y="2267874"/>
            <a:ext cx="533710" cy="369332"/>
          </a:xfrm>
          <a:prstGeom prst="rect">
            <a:avLst/>
          </a:prstGeom>
          <a:noFill/>
        </p:spPr>
        <p:txBody>
          <a:bodyPr wrap="square" rtlCol="0">
            <a:spAutoFit/>
          </a:bodyPr>
          <a:lstStyle/>
          <a:p>
            <a:pPr algn="ctr"/>
            <a:r>
              <a:rPr lang="en-US" altLang="zh-CN" dirty="0">
                <a:solidFill>
                  <a:schemeClr val="bg1"/>
                </a:solidFill>
                <a:latin typeface="Haettenschweiler" panose="020B0706040902060204" pitchFamily="34" charset="0"/>
                <a:ea typeface="方正兰亭超细黑简体" panose="02000000000000000000" pitchFamily="2" charset="-122"/>
              </a:rPr>
              <a:t>04</a:t>
            </a:r>
            <a:endParaRPr lang="zh-CN" altLang="en-US" dirty="0">
              <a:solidFill>
                <a:schemeClr val="bg1"/>
              </a:solidFill>
              <a:latin typeface="Haettenschweiler" panose="020B0706040902060204" pitchFamily="34" charset="0"/>
              <a:ea typeface="方正兰亭超细黑简体" panose="02000000000000000000" pitchFamily="2" charset="-122"/>
            </a:endParaRPr>
          </a:p>
        </p:txBody>
      </p:sp>
      <p:sp>
        <p:nvSpPr>
          <p:cNvPr id="46" name="文本框 45"/>
          <p:cNvSpPr txBox="1"/>
          <p:nvPr/>
        </p:nvSpPr>
        <p:spPr>
          <a:xfrm>
            <a:off x="5651474" y="2267874"/>
            <a:ext cx="533710" cy="369332"/>
          </a:xfrm>
          <a:prstGeom prst="rect">
            <a:avLst/>
          </a:prstGeom>
          <a:noFill/>
        </p:spPr>
        <p:txBody>
          <a:bodyPr wrap="square" rtlCol="0">
            <a:spAutoFit/>
          </a:bodyPr>
          <a:lstStyle/>
          <a:p>
            <a:pPr algn="ctr"/>
            <a:r>
              <a:rPr lang="en-US" altLang="zh-CN" dirty="0">
                <a:solidFill>
                  <a:schemeClr val="bg1"/>
                </a:solidFill>
                <a:latin typeface="Haettenschweiler" panose="020B0706040902060204" pitchFamily="34" charset="0"/>
                <a:ea typeface="方正兰亭超细黑简体" panose="02000000000000000000" pitchFamily="2" charset="-122"/>
              </a:rPr>
              <a:t>02</a:t>
            </a:r>
            <a:endParaRPr lang="zh-CN" altLang="en-US" dirty="0">
              <a:solidFill>
                <a:schemeClr val="bg1"/>
              </a:solidFill>
              <a:latin typeface="Haettenschweiler" panose="020B0706040902060204" pitchFamily="34" charset="0"/>
              <a:ea typeface="方正兰亭超细黑简体" panose="02000000000000000000" pitchFamily="2" charset="-122"/>
            </a:endParaRPr>
          </a:p>
        </p:txBody>
      </p:sp>
      <p:sp>
        <p:nvSpPr>
          <p:cNvPr id="47" name="文本框 46"/>
          <p:cNvSpPr txBox="1"/>
          <p:nvPr/>
        </p:nvSpPr>
        <p:spPr>
          <a:xfrm>
            <a:off x="7194524" y="2267874"/>
            <a:ext cx="533710" cy="369332"/>
          </a:xfrm>
          <a:prstGeom prst="rect">
            <a:avLst/>
          </a:prstGeom>
          <a:noFill/>
        </p:spPr>
        <p:txBody>
          <a:bodyPr wrap="square" rtlCol="0">
            <a:spAutoFit/>
          </a:bodyPr>
          <a:lstStyle/>
          <a:p>
            <a:pPr algn="ctr"/>
            <a:r>
              <a:rPr lang="en-US" altLang="zh-CN" dirty="0">
                <a:solidFill>
                  <a:schemeClr val="bg1"/>
                </a:solidFill>
                <a:latin typeface="Haettenschweiler" panose="020B0706040902060204" pitchFamily="34" charset="0"/>
                <a:ea typeface="方正兰亭超细黑简体" panose="02000000000000000000" pitchFamily="2" charset="-122"/>
              </a:rPr>
              <a:t>03</a:t>
            </a:r>
            <a:endParaRPr lang="zh-CN" altLang="en-US" dirty="0">
              <a:solidFill>
                <a:schemeClr val="bg1"/>
              </a:solidFill>
              <a:latin typeface="Haettenschweiler" panose="020B0706040902060204" pitchFamily="34" charset="0"/>
              <a:ea typeface="方正兰亭超细黑简体" panose="02000000000000000000" pitchFamily="2" charset="-122"/>
            </a:endParaRPr>
          </a:p>
        </p:txBody>
      </p:sp>
      <p:sp>
        <p:nvSpPr>
          <p:cNvPr id="48" name="文本框 47"/>
          <p:cNvSpPr txBox="1"/>
          <p:nvPr/>
        </p:nvSpPr>
        <p:spPr>
          <a:xfrm>
            <a:off x="4038600" y="2948305"/>
            <a:ext cx="551815" cy="1658620"/>
          </a:xfrm>
          <a:prstGeom prst="rect">
            <a:avLst/>
          </a:prstGeom>
          <a:noFill/>
        </p:spPr>
        <p:txBody>
          <a:bodyPr vert="eaVert"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自我介绍</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51" name="文本框 50"/>
          <p:cNvSpPr txBox="1"/>
          <p:nvPr/>
        </p:nvSpPr>
        <p:spPr>
          <a:xfrm>
            <a:off x="8668385" y="2948305"/>
            <a:ext cx="551815" cy="1658620"/>
          </a:xfrm>
          <a:prstGeom prst="rect">
            <a:avLst/>
          </a:prstGeom>
          <a:noFill/>
        </p:spPr>
        <p:txBody>
          <a:bodyPr vert="eaVert"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未来规划</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50" name="文本框 49"/>
          <p:cNvSpPr txBox="1"/>
          <p:nvPr/>
        </p:nvSpPr>
        <p:spPr>
          <a:xfrm>
            <a:off x="7125335" y="2948305"/>
            <a:ext cx="551815" cy="1658620"/>
          </a:xfrm>
          <a:prstGeom prst="rect">
            <a:avLst/>
          </a:prstGeom>
          <a:noFill/>
        </p:spPr>
        <p:txBody>
          <a:bodyPr vert="eaVert"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竞选理由</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49" name="文本框 48"/>
          <p:cNvSpPr txBox="1"/>
          <p:nvPr/>
        </p:nvSpPr>
        <p:spPr>
          <a:xfrm>
            <a:off x="5582285" y="2948305"/>
            <a:ext cx="551815" cy="1658620"/>
          </a:xfrm>
          <a:prstGeom prst="rect">
            <a:avLst/>
          </a:prstGeom>
          <a:noFill/>
        </p:spPr>
        <p:txBody>
          <a:bodyPr vert="eaVert"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工作回顾</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par>
                                <p:cTn id="11" presetID="0" presetClass="entr" presetSubtype="0" fill="hold" nodeType="withEffect">
                                  <p:stCondLst>
                                    <p:cond delay="0"/>
                                  </p:stCondLst>
                                  <p:childTnLst>
                                    <p:set>
                                      <p:cBhvr>
                                        <p:cTn id="12" dur="750" fill="hold">
                                          <p:stCondLst>
                                            <p:cond delay="0"/>
                                          </p:stCondLst>
                                        </p:cTn>
                                        <p:tgtEl>
                                          <p:spTgt spid="7"/>
                                        </p:tgtEl>
                                        <p:attrNameLst>
                                          <p:attrName>style.visibility</p:attrName>
                                        </p:attrNameLst>
                                      </p:cBhvr>
                                      <p:to>
                                        <p:strVal val="visible"/>
                                      </p:to>
                                    </p:set>
                                    <p:anim to="" calcmode="lin" valueType="num">
                                      <p:cBhvr>
                                        <p:cTn id="13" dur="750" fill="hold">
                                          <p:stCondLst>
                                            <p:cond delay="0"/>
                                          </p:stCondLst>
                                        </p:cTn>
                                        <p:tgtEl>
                                          <p:spTgt spid="7"/>
                                        </p:tgtEl>
                                        <p:attrNameLst>
                                          <p:attrName>ppt_h</p:attrName>
                                        </p:attrNameLst>
                                      </p:cBhvr>
                                      <p:tavLst>
                                        <p:tav tm="0" fmla="#ppt_h-#ppt_h*cos(4*pi*$)*(1-$)^2">
                                          <p:val>
                                            <p:fltVal val="0"/>
                                          </p:val>
                                        </p:tav>
                                        <p:tav tm="100000">
                                          <p:val>
                                            <p:fltVal val="1"/>
                                          </p:val>
                                        </p:tav>
                                      </p:tavLst>
                                    </p:anim>
                                    <p:anim to="" calcmode="lin" valueType="num">
                                      <p:cBhvr>
                                        <p:cTn id="14" dur="750" fill="hold">
                                          <p:stCondLst>
                                            <p:cond delay="0"/>
                                          </p:stCondLst>
                                        </p:cTn>
                                        <p:tgtEl>
                                          <p:spTgt spid="7"/>
                                        </p:tgtEl>
                                        <p:attrNameLst>
                                          <p:attrName>ppt_w</p:attrName>
                                        </p:attrNameLst>
                                      </p:cBhvr>
                                      <p:tavLst>
                                        <p:tav tm="0" fmla="#ppt_w-#ppt_w*cos(4*pi*$)*(1-$)^2">
                                          <p:val>
                                            <p:fltVal val="0"/>
                                          </p:val>
                                        </p:tav>
                                        <p:tav tm="100000">
                                          <p:val>
                                            <p:fltVal val="1"/>
                                          </p:val>
                                        </p:tav>
                                      </p:tavLst>
                                    </p:anim>
                                  </p:childTnLst>
                                </p:cTn>
                              </p:par>
                              <p:par>
                                <p:cTn id="15" presetID="47" presetClass="entr" presetSubtype="0" fill="hold" grpId="0" nodeType="withEffect">
                                  <p:stCondLst>
                                    <p:cond delay="200"/>
                                  </p:stCondLst>
                                  <p:childTnLst>
                                    <p:set>
                                      <p:cBhvr>
                                        <p:cTn id="16" dur="1" fill="hold">
                                          <p:stCondLst>
                                            <p:cond delay="0"/>
                                          </p:stCondLst>
                                        </p:cTn>
                                        <p:tgtEl>
                                          <p:spTgt spid="44"/>
                                        </p:tgtEl>
                                        <p:attrNameLst>
                                          <p:attrName>style.visibility</p:attrName>
                                        </p:attrNameLst>
                                      </p:cBhvr>
                                      <p:to>
                                        <p:strVal val="visible"/>
                                      </p:to>
                                    </p:set>
                                    <p:animEffect transition="in" filter="fade">
                                      <p:cBhvr>
                                        <p:cTn id="17" dur="1000"/>
                                        <p:tgtEl>
                                          <p:spTgt spid="44"/>
                                        </p:tgtEl>
                                      </p:cBhvr>
                                    </p:animEffect>
                                    <p:anim calcmode="lin" valueType="num">
                                      <p:cBhvr>
                                        <p:cTn id="18" dur="1000" fill="hold"/>
                                        <p:tgtEl>
                                          <p:spTgt spid="44"/>
                                        </p:tgtEl>
                                        <p:attrNameLst>
                                          <p:attrName>ppt_x</p:attrName>
                                        </p:attrNameLst>
                                      </p:cBhvr>
                                      <p:tavLst>
                                        <p:tav tm="0">
                                          <p:val>
                                            <p:strVal val="#ppt_x"/>
                                          </p:val>
                                        </p:tav>
                                        <p:tav tm="100000">
                                          <p:val>
                                            <p:strVal val="#ppt_x"/>
                                          </p:val>
                                        </p:tav>
                                      </p:tavLst>
                                    </p:anim>
                                    <p:anim calcmode="lin" valueType="num">
                                      <p:cBhvr>
                                        <p:cTn id="19" dur="1000" fill="hold"/>
                                        <p:tgtEl>
                                          <p:spTgt spid="44"/>
                                        </p:tgtEl>
                                        <p:attrNameLst>
                                          <p:attrName>ppt_y</p:attrName>
                                        </p:attrNameLst>
                                      </p:cBhvr>
                                      <p:tavLst>
                                        <p:tav tm="0">
                                          <p:val>
                                            <p:strVal val="#ppt_y-.1"/>
                                          </p:val>
                                        </p:tav>
                                        <p:tav tm="100000">
                                          <p:val>
                                            <p:strVal val="#ppt_y"/>
                                          </p:val>
                                        </p:tav>
                                      </p:tavLst>
                                    </p:anim>
                                  </p:childTnLst>
                                </p:cTn>
                              </p:par>
                            </p:childTnLst>
                          </p:cTn>
                        </p:par>
                        <p:par>
                          <p:cTn id="20" fill="hold">
                            <p:stCondLst>
                              <p:cond delay="500"/>
                            </p:stCondLst>
                            <p:childTnLst>
                              <p:par>
                                <p:cTn id="21" presetID="0" presetClass="entr" presetSubtype="0" fill="hold" nodeType="afterEffect">
                                  <p:stCondLst>
                                    <p:cond delay="0"/>
                                  </p:stCondLst>
                                  <p:childTnLst>
                                    <p:set>
                                      <p:cBhvr>
                                        <p:cTn id="22" dur="750" fill="hold">
                                          <p:stCondLst>
                                            <p:cond delay="0"/>
                                          </p:stCondLst>
                                        </p:cTn>
                                        <p:tgtEl>
                                          <p:spTgt spid="8"/>
                                        </p:tgtEl>
                                        <p:attrNameLst>
                                          <p:attrName>style.visibility</p:attrName>
                                        </p:attrNameLst>
                                      </p:cBhvr>
                                      <p:to>
                                        <p:strVal val="visible"/>
                                      </p:to>
                                    </p:set>
                                    <p:anim to="" calcmode="lin" valueType="num">
                                      <p:cBhvr>
                                        <p:cTn id="23" dur="750" fill="hold">
                                          <p:stCondLst>
                                            <p:cond delay="0"/>
                                          </p:stCondLst>
                                        </p:cTn>
                                        <p:tgtEl>
                                          <p:spTgt spid="8"/>
                                        </p:tgtEl>
                                        <p:attrNameLst>
                                          <p:attrName>ppt_h</p:attrName>
                                        </p:attrNameLst>
                                      </p:cBhvr>
                                      <p:tavLst>
                                        <p:tav tm="0" fmla="#ppt_h-#ppt_h*cos(4*pi*$)*(1-$)^2">
                                          <p:val>
                                            <p:fltVal val="0"/>
                                          </p:val>
                                        </p:tav>
                                        <p:tav tm="100000">
                                          <p:val>
                                            <p:fltVal val="1"/>
                                          </p:val>
                                        </p:tav>
                                      </p:tavLst>
                                    </p:anim>
                                    <p:anim to="" calcmode="lin" valueType="num">
                                      <p:cBhvr>
                                        <p:cTn id="24" dur="750" fill="hold">
                                          <p:stCondLst>
                                            <p:cond delay="0"/>
                                          </p:stCondLst>
                                        </p:cTn>
                                        <p:tgtEl>
                                          <p:spTgt spid="8"/>
                                        </p:tgtEl>
                                        <p:attrNameLst>
                                          <p:attrName>ppt_w</p:attrName>
                                        </p:attrNameLst>
                                      </p:cBhvr>
                                      <p:tavLst>
                                        <p:tav tm="0" fmla="#ppt_w-#ppt_w*cos(4*pi*$)*(1-$)^2">
                                          <p:val>
                                            <p:fltVal val="0"/>
                                          </p:val>
                                        </p:tav>
                                        <p:tav tm="100000">
                                          <p:val>
                                            <p:fltVal val="1"/>
                                          </p:val>
                                        </p:tav>
                                      </p:tavLst>
                                    </p:anim>
                                  </p:childTnLst>
                                </p:cTn>
                              </p:par>
                              <p:par>
                                <p:cTn id="25" presetID="47" presetClass="entr" presetSubtype="0" fill="hold" grpId="0" nodeType="withEffect">
                                  <p:stCondLst>
                                    <p:cond delay="200"/>
                                  </p:stCondLst>
                                  <p:childTnLst>
                                    <p:set>
                                      <p:cBhvr>
                                        <p:cTn id="26" dur="1" fill="hold">
                                          <p:stCondLst>
                                            <p:cond delay="0"/>
                                          </p:stCondLst>
                                        </p:cTn>
                                        <p:tgtEl>
                                          <p:spTgt spid="46"/>
                                        </p:tgtEl>
                                        <p:attrNameLst>
                                          <p:attrName>style.visibility</p:attrName>
                                        </p:attrNameLst>
                                      </p:cBhvr>
                                      <p:to>
                                        <p:strVal val="visible"/>
                                      </p:to>
                                    </p:set>
                                    <p:animEffect transition="in" filter="fade">
                                      <p:cBhvr>
                                        <p:cTn id="27" dur="1000"/>
                                        <p:tgtEl>
                                          <p:spTgt spid="46"/>
                                        </p:tgtEl>
                                      </p:cBhvr>
                                    </p:animEffect>
                                    <p:anim calcmode="lin" valueType="num">
                                      <p:cBhvr>
                                        <p:cTn id="28" dur="1000" fill="hold"/>
                                        <p:tgtEl>
                                          <p:spTgt spid="46"/>
                                        </p:tgtEl>
                                        <p:attrNameLst>
                                          <p:attrName>ppt_x</p:attrName>
                                        </p:attrNameLst>
                                      </p:cBhvr>
                                      <p:tavLst>
                                        <p:tav tm="0">
                                          <p:val>
                                            <p:strVal val="#ppt_x"/>
                                          </p:val>
                                        </p:tav>
                                        <p:tav tm="100000">
                                          <p:val>
                                            <p:strVal val="#ppt_x"/>
                                          </p:val>
                                        </p:tav>
                                      </p:tavLst>
                                    </p:anim>
                                    <p:anim calcmode="lin" valueType="num">
                                      <p:cBhvr>
                                        <p:cTn id="29" dur="1000" fill="hold"/>
                                        <p:tgtEl>
                                          <p:spTgt spid="46"/>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0" presetClass="entr" presetSubtype="0" fill="hold" nodeType="afterEffect">
                                  <p:stCondLst>
                                    <p:cond delay="0"/>
                                  </p:stCondLst>
                                  <p:childTnLst>
                                    <p:set>
                                      <p:cBhvr>
                                        <p:cTn id="32" dur="750" fill="hold">
                                          <p:stCondLst>
                                            <p:cond delay="0"/>
                                          </p:stCondLst>
                                        </p:cTn>
                                        <p:tgtEl>
                                          <p:spTgt spid="23"/>
                                        </p:tgtEl>
                                        <p:attrNameLst>
                                          <p:attrName>style.visibility</p:attrName>
                                        </p:attrNameLst>
                                      </p:cBhvr>
                                      <p:to>
                                        <p:strVal val="visible"/>
                                      </p:to>
                                    </p:set>
                                    <p:anim to="" calcmode="lin" valueType="num">
                                      <p:cBhvr>
                                        <p:cTn id="33" dur="750" fill="hold">
                                          <p:stCondLst>
                                            <p:cond delay="0"/>
                                          </p:stCondLst>
                                        </p:cTn>
                                        <p:tgtEl>
                                          <p:spTgt spid="23"/>
                                        </p:tgtEl>
                                        <p:attrNameLst>
                                          <p:attrName>ppt_h</p:attrName>
                                        </p:attrNameLst>
                                      </p:cBhvr>
                                      <p:tavLst>
                                        <p:tav tm="0" fmla="#ppt_h-#ppt_h*cos(4*pi*$)*(1-$)^2">
                                          <p:val>
                                            <p:fltVal val="0"/>
                                          </p:val>
                                        </p:tav>
                                        <p:tav tm="100000">
                                          <p:val>
                                            <p:fltVal val="1"/>
                                          </p:val>
                                        </p:tav>
                                      </p:tavLst>
                                    </p:anim>
                                    <p:anim to="" calcmode="lin" valueType="num">
                                      <p:cBhvr>
                                        <p:cTn id="34" dur="750" fill="hold">
                                          <p:stCondLst>
                                            <p:cond delay="0"/>
                                          </p:stCondLst>
                                        </p:cTn>
                                        <p:tgtEl>
                                          <p:spTgt spid="23"/>
                                        </p:tgtEl>
                                        <p:attrNameLst>
                                          <p:attrName>ppt_w</p:attrName>
                                        </p:attrNameLst>
                                      </p:cBhvr>
                                      <p:tavLst>
                                        <p:tav tm="0" fmla="#ppt_w-#ppt_w*cos(4*pi*$)*(1-$)^2">
                                          <p:val>
                                            <p:fltVal val="0"/>
                                          </p:val>
                                        </p:tav>
                                        <p:tav tm="100000">
                                          <p:val>
                                            <p:fltVal val="1"/>
                                          </p:val>
                                        </p:tav>
                                      </p:tavLst>
                                    </p:anim>
                                  </p:childTnLst>
                                </p:cTn>
                              </p:par>
                              <p:par>
                                <p:cTn id="35" presetID="47" presetClass="entr" presetSubtype="0" fill="hold" grpId="0" nodeType="withEffect">
                                  <p:stCondLst>
                                    <p:cond delay="200"/>
                                  </p:stCondLst>
                                  <p:childTnLst>
                                    <p:set>
                                      <p:cBhvr>
                                        <p:cTn id="36" dur="1" fill="hold">
                                          <p:stCondLst>
                                            <p:cond delay="0"/>
                                          </p:stCondLst>
                                        </p:cTn>
                                        <p:tgtEl>
                                          <p:spTgt spid="47"/>
                                        </p:tgtEl>
                                        <p:attrNameLst>
                                          <p:attrName>style.visibility</p:attrName>
                                        </p:attrNameLst>
                                      </p:cBhvr>
                                      <p:to>
                                        <p:strVal val="visible"/>
                                      </p:to>
                                    </p:set>
                                    <p:animEffect transition="in" filter="fade">
                                      <p:cBhvr>
                                        <p:cTn id="37" dur="1000"/>
                                        <p:tgtEl>
                                          <p:spTgt spid="47"/>
                                        </p:tgtEl>
                                      </p:cBhvr>
                                    </p:animEffect>
                                    <p:anim calcmode="lin" valueType="num">
                                      <p:cBhvr>
                                        <p:cTn id="38" dur="1000" fill="hold"/>
                                        <p:tgtEl>
                                          <p:spTgt spid="47"/>
                                        </p:tgtEl>
                                        <p:attrNameLst>
                                          <p:attrName>ppt_x</p:attrName>
                                        </p:attrNameLst>
                                      </p:cBhvr>
                                      <p:tavLst>
                                        <p:tav tm="0">
                                          <p:val>
                                            <p:strVal val="#ppt_x"/>
                                          </p:val>
                                        </p:tav>
                                        <p:tav tm="100000">
                                          <p:val>
                                            <p:strVal val="#ppt_x"/>
                                          </p:val>
                                        </p:tav>
                                      </p:tavLst>
                                    </p:anim>
                                    <p:anim calcmode="lin" valueType="num">
                                      <p:cBhvr>
                                        <p:cTn id="39" dur="1000" fill="hold"/>
                                        <p:tgtEl>
                                          <p:spTgt spid="47"/>
                                        </p:tgtEl>
                                        <p:attrNameLst>
                                          <p:attrName>ppt_y</p:attrName>
                                        </p:attrNameLst>
                                      </p:cBhvr>
                                      <p:tavLst>
                                        <p:tav tm="0">
                                          <p:val>
                                            <p:strVal val="#ppt_y-.1"/>
                                          </p:val>
                                        </p:tav>
                                        <p:tav tm="100000">
                                          <p:val>
                                            <p:strVal val="#ppt_y"/>
                                          </p:val>
                                        </p:tav>
                                      </p:tavLst>
                                    </p:anim>
                                  </p:childTnLst>
                                </p:cTn>
                              </p:par>
                            </p:childTnLst>
                          </p:cTn>
                        </p:par>
                        <p:par>
                          <p:cTn id="40" fill="hold">
                            <p:stCondLst>
                              <p:cond delay="2500"/>
                            </p:stCondLst>
                            <p:childTnLst>
                              <p:par>
                                <p:cTn id="41" presetID="0" presetClass="entr" presetSubtype="0" fill="hold" nodeType="afterEffect">
                                  <p:stCondLst>
                                    <p:cond delay="0"/>
                                  </p:stCondLst>
                                  <p:childTnLst>
                                    <p:set>
                                      <p:cBhvr>
                                        <p:cTn id="42" dur="750" fill="hold">
                                          <p:stCondLst>
                                            <p:cond delay="0"/>
                                          </p:stCondLst>
                                        </p:cTn>
                                        <p:tgtEl>
                                          <p:spTgt spid="6"/>
                                        </p:tgtEl>
                                        <p:attrNameLst>
                                          <p:attrName>style.visibility</p:attrName>
                                        </p:attrNameLst>
                                      </p:cBhvr>
                                      <p:to>
                                        <p:strVal val="visible"/>
                                      </p:to>
                                    </p:set>
                                    <p:anim to="" calcmode="lin" valueType="num">
                                      <p:cBhvr>
                                        <p:cTn id="43" dur="750" fill="hold">
                                          <p:stCondLst>
                                            <p:cond delay="0"/>
                                          </p:stCondLst>
                                        </p:cTn>
                                        <p:tgtEl>
                                          <p:spTgt spid="6"/>
                                        </p:tgtEl>
                                        <p:attrNameLst>
                                          <p:attrName>ppt_h</p:attrName>
                                        </p:attrNameLst>
                                      </p:cBhvr>
                                      <p:tavLst>
                                        <p:tav tm="0" fmla="#ppt_h-#ppt_h*cos(4*pi*$)*(1-$)^2">
                                          <p:val>
                                            <p:fltVal val="0"/>
                                          </p:val>
                                        </p:tav>
                                        <p:tav tm="100000">
                                          <p:val>
                                            <p:fltVal val="1"/>
                                          </p:val>
                                        </p:tav>
                                      </p:tavLst>
                                    </p:anim>
                                    <p:anim to="" calcmode="lin" valueType="num">
                                      <p:cBhvr>
                                        <p:cTn id="44" dur="750" fill="hold">
                                          <p:stCondLst>
                                            <p:cond delay="0"/>
                                          </p:stCondLst>
                                        </p:cTn>
                                        <p:tgtEl>
                                          <p:spTgt spid="6"/>
                                        </p:tgtEl>
                                        <p:attrNameLst>
                                          <p:attrName>ppt_w</p:attrName>
                                        </p:attrNameLst>
                                      </p:cBhvr>
                                      <p:tavLst>
                                        <p:tav tm="0" fmla="#ppt_w-#ppt_w*cos(4*pi*$)*(1-$)^2">
                                          <p:val>
                                            <p:fltVal val="0"/>
                                          </p:val>
                                        </p:tav>
                                        <p:tav tm="100000">
                                          <p:val>
                                            <p:fltVal val="1"/>
                                          </p:val>
                                        </p:tav>
                                      </p:tavLst>
                                    </p:anim>
                                  </p:childTnLst>
                                </p:cTn>
                              </p:par>
                              <p:par>
                                <p:cTn id="45" presetID="47" presetClass="entr" presetSubtype="0" fill="hold" grpId="0" nodeType="withEffect">
                                  <p:stCondLst>
                                    <p:cond delay="200"/>
                                  </p:stCondLst>
                                  <p:childTnLst>
                                    <p:set>
                                      <p:cBhvr>
                                        <p:cTn id="46" dur="1" fill="hold">
                                          <p:stCondLst>
                                            <p:cond delay="0"/>
                                          </p:stCondLst>
                                        </p:cTn>
                                        <p:tgtEl>
                                          <p:spTgt spid="45"/>
                                        </p:tgtEl>
                                        <p:attrNameLst>
                                          <p:attrName>style.visibility</p:attrName>
                                        </p:attrNameLst>
                                      </p:cBhvr>
                                      <p:to>
                                        <p:strVal val="visible"/>
                                      </p:to>
                                    </p:set>
                                    <p:animEffect transition="in" filter="fade">
                                      <p:cBhvr>
                                        <p:cTn id="47" dur="1000"/>
                                        <p:tgtEl>
                                          <p:spTgt spid="45"/>
                                        </p:tgtEl>
                                      </p:cBhvr>
                                    </p:animEffect>
                                    <p:anim calcmode="lin" valueType="num">
                                      <p:cBhvr>
                                        <p:cTn id="48" dur="1000" fill="hold"/>
                                        <p:tgtEl>
                                          <p:spTgt spid="45"/>
                                        </p:tgtEl>
                                        <p:attrNameLst>
                                          <p:attrName>ppt_x</p:attrName>
                                        </p:attrNameLst>
                                      </p:cBhvr>
                                      <p:tavLst>
                                        <p:tav tm="0">
                                          <p:val>
                                            <p:strVal val="#ppt_x"/>
                                          </p:val>
                                        </p:tav>
                                        <p:tav tm="100000">
                                          <p:val>
                                            <p:strVal val="#ppt_x"/>
                                          </p:val>
                                        </p:tav>
                                      </p:tavLst>
                                    </p:anim>
                                    <p:anim calcmode="lin" valueType="num">
                                      <p:cBhvr>
                                        <p:cTn id="49"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4" grpId="0"/>
      <p:bldP spid="45" grpId="0"/>
      <p:bldP spid="46" grpId="0"/>
      <p:bldP spid="47"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4" name="文本框 3"/>
          <p:cNvSpPr txBox="1"/>
          <p:nvPr/>
        </p:nvSpPr>
        <p:spPr>
          <a:xfrm>
            <a:off x="2300105" y="1624784"/>
            <a:ext cx="1644676" cy="2646878"/>
          </a:xfrm>
          <a:prstGeom prst="rect">
            <a:avLst/>
          </a:prstGeom>
          <a:noFill/>
        </p:spPr>
        <p:txBody>
          <a:bodyPr wrap="square" rtlCol="0">
            <a:spAutoFit/>
          </a:bodyPr>
          <a:lstStyle/>
          <a:p>
            <a:pPr algn="ctr"/>
            <a:r>
              <a:rPr lang="en-US" altLang="zh-CN" sz="16600" dirty="0">
                <a:solidFill>
                  <a:schemeClr val="bg1"/>
                </a:solidFill>
                <a:latin typeface="Haettenschweiler" panose="020B0706040902060204" pitchFamily="34" charset="0"/>
                <a:ea typeface="方正兰亭超细黑简体" panose="02000000000000000000" pitchFamily="2" charset="-122"/>
              </a:rPr>
              <a:t>0</a:t>
            </a:r>
            <a:endParaRPr lang="zh-CN" altLang="en-US" sz="16600" dirty="0">
              <a:solidFill>
                <a:schemeClr val="bg1"/>
              </a:solidFill>
              <a:latin typeface="Haettenschweiler" panose="020B0706040902060204" pitchFamily="34" charset="0"/>
              <a:ea typeface="方正兰亭超细黑简体" panose="02000000000000000000" pitchFamily="2" charset="-122"/>
            </a:endParaRPr>
          </a:p>
        </p:txBody>
      </p:sp>
      <p:sp>
        <p:nvSpPr>
          <p:cNvPr id="5" name="文本框 4"/>
          <p:cNvSpPr txBox="1"/>
          <p:nvPr/>
        </p:nvSpPr>
        <p:spPr>
          <a:xfrm>
            <a:off x="5999608" y="2924197"/>
            <a:ext cx="3328874" cy="584775"/>
          </a:xfrm>
          <a:prstGeom prst="rect">
            <a:avLst/>
          </a:prstGeom>
          <a:noFill/>
        </p:spPr>
        <p:txBody>
          <a:bodyPr vert="horz" wrap="square" rtlCol="0">
            <a:spAutoFit/>
          </a:bodyPr>
          <a:lstStyle/>
          <a:p>
            <a:r>
              <a:rPr lang="zh-CN" altLang="en-US" sz="3200" dirty="0">
                <a:solidFill>
                  <a:srgbClr val="FF3300"/>
                </a:solidFill>
                <a:latin typeface="微软雅黑" panose="020B0503020204020204" pitchFamily="34" charset="-122"/>
                <a:ea typeface="微软雅黑" panose="020B0503020204020204" pitchFamily="34" charset="-122"/>
              </a:rPr>
              <a:t>自我介绍</a:t>
            </a:r>
            <a:endParaRPr lang="zh-CN" altLang="en-US" sz="3200" dirty="0">
              <a:solidFill>
                <a:srgbClr val="FF3300"/>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6028379" y="3568037"/>
            <a:ext cx="1293239" cy="461665"/>
          </a:xfrm>
          <a:prstGeom prst="rect">
            <a:avLst/>
          </a:prstGeom>
          <a:noFill/>
        </p:spPr>
        <p:txBody>
          <a:bodyPr vert="horz" wrap="none" rtlCol="0">
            <a:spAutoFit/>
          </a:bodyPr>
          <a:lstStyle/>
          <a:p>
            <a:r>
              <a:rPr lang="en-US" altLang="zh-CN" sz="1200" dirty="0">
                <a:solidFill>
                  <a:schemeClr val="bg1"/>
                </a:solidFill>
                <a:latin typeface="微软雅黑" panose="020B0503020204020204" pitchFamily="34" charset="-122"/>
                <a:ea typeface="微软雅黑" panose="020B0503020204020204" pitchFamily="34" charset="-122"/>
              </a:rPr>
              <a:t>PERSONAL</a:t>
            </a:r>
            <a:endParaRPr lang="en-US" altLang="zh-CN" sz="1200" dirty="0">
              <a:solidFill>
                <a:schemeClr val="bg1"/>
              </a:solidFill>
              <a:latin typeface="微软雅黑" panose="020B0503020204020204" pitchFamily="34" charset="-122"/>
              <a:ea typeface="微软雅黑" panose="020B0503020204020204" pitchFamily="34" charset="-122"/>
            </a:endParaRPr>
          </a:p>
          <a:p>
            <a:r>
              <a:rPr lang="en-US" altLang="zh-CN" sz="1200" dirty="0">
                <a:solidFill>
                  <a:schemeClr val="bg1"/>
                </a:solidFill>
                <a:latin typeface="微软雅黑" panose="020B0503020204020204" pitchFamily="34" charset="-122"/>
                <a:ea typeface="微软雅黑" panose="020B0503020204020204" pitchFamily="34" charset="-122"/>
              </a:rPr>
              <a:t>INFORMATION</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7" name="椭圆 6"/>
          <p:cNvSpPr/>
          <p:nvPr/>
        </p:nvSpPr>
        <p:spPr>
          <a:xfrm>
            <a:off x="-379787" y="-616791"/>
            <a:ext cx="4676667" cy="467666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026104" y="1624784"/>
            <a:ext cx="1644676" cy="2646878"/>
          </a:xfrm>
          <a:prstGeom prst="rect">
            <a:avLst/>
          </a:prstGeom>
          <a:noFill/>
        </p:spPr>
        <p:txBody>
          <a:bodyPr wrap="square" rtlCol="0">
            <a:spAutoFit/>
          </a:bodyPr>
          <a:lstStyle/>
          <a:p>
            <a:pPr algn="ctr"/>
            <a:r>
              <a:rPr lang="en-US" altLang="zh-CN" sz="16600" dirty="0">
                <a:solidFill>
                  <a:schemeClr val="bg1"/>
                </a:solidFill>
                <a:latin typeface="Haettenschweiler" panose="020B0706040902060204" pitchFamily="34" charset="0"/>
                <a:ea typeface="方正兰亭超细黑简体" panose="02000000000000000000" pitchFamily="2" charset="-122"/>
              </a:rPr>
              <a:t>1</a:t>
            </a:r>
            <a:endParaRPr lang="zh-CN" altLang="en-US" sz="16600" dirty="0">
              <a:solidFill>
                <a:schemeClr val="bg1"/>
              </a:solidFill>
              <a:latin typeface="Haettenschweiler" panose="020B0706040902060204" pitchFamily="34" charset="0"/>
              <a:ea typeface="方正兰亭超细黑简体" panose="02000000000000000000" pitchFamily="2" charset="-122"/>
            </a:endParaRPr>
          </a:p>
        </p:txBody>
      </p:sp>
      <p:grpSp>
        <p:nvGrpSpPr>
          <p:cNvPr id="17" name="组合 16"/>
          <p:cNvGrpSpPr/>
          <p:nvPr/>
        </p:nvGrpSpPr>
        <p:grpSpPr>
          <a:xfrm rot="5400000">
            <a:off x="10020669" y="2470302"/>
            <a:ext cx="215107" cy="1492563"/>
            <a:chOff x="11633885" y="2682719"/>
            <a:chExt cx="215107" cy="1492563"/>
          </a:xfrm>
        </p:grpSpPr>
        <p:sp>
          <p:nvSpPr>
            <p:cNvPr id="10" name="椭圆 9"/>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6096000" y="5041900"/>
            <a:ext cx="61162" cy="1387673"/>
            <a:chOff x="419100" y="5041900"/>
            <a:chExt cx="61162" cy="1387673"/>
          </a:xfrm>
        </p:grpSpPr>
        <p:cxnSp>
          <p:nvCxnSpPr>
            <p:cNvPr id="19" name="直接连接符 18"/>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文本框 20"/>
          <p:cNvSpPr txBox="1"/>
          <p:nvPr/>
        </p:nvSpPr>
        <p:spPr>
          <a:xfrm>
            <a:off x="1514835" y="3062694"/>
            <a:ext cx="1644676" cy="307777"/>
          </a:xfrm>
          <a:prstGeom prst="rect">
            <a:avLst/>
          </a:prstGeom>
          <a:noFill/>
        </p:spPr>
        <p:txBody>
          <a:bodyPr wrap="square" rtlCol="0">
            <a:spAutoFit/>
          </a:bodyPr>
          <a:lstStyle/>
          <a:p>
            <a:pPr algn="ctr"/>
            <a:r>
              <a:rPr lang="en-US" altLang="zh-CN" sz="1400" dirty="0">
                <a:solidFill>
                  <a:schemeClr val="bg1"/>
                </a:solidFill>
                <a:latin typeface="Haettenschweiler" panose="020B0706040902060204" pitchFamily="34" charset="0"/>
                <a:ea typeface="方正兰亭超细黑简体" panose="02000000000000000000" pitchFamily="2" charset="-122"/>
              </a:rPr>
              <a:t>PART</a:t>
            </a:r>
            <a:endParaRPr lang="zh-CN" altLang="en-US" sz="1400" dirty="0">
              <a:solidFill>
                <a:schemeClr val="bg1"/>
              </a:solidFill>
              <a:latin typeface="Haettenschweiler" panose="020B0706040902060204" pitchFamily="34" charset="0"/>
              <a:ea typeface="方正兰亭超细黑简体" panose="02000000000000000000"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iterate type="lt">
                                    <p:tmPct val="10000"/>
                                  </p:iterate>
                                  <p:childTnLst>
                                    <p:set>
                                      <p:cBhvr>
                                        <p:cTn id="6" dur="700" fill="hold">
                                          <p:stCondLst>
                                            <p:cond delay="0"/>
                                          </p:stCondLst>
                                        </p:cTn>
                                        <p:tgtEl>
                                          <p:spTgt spid="5"/>
                                        </p:tgtEl>
                                        <p:attrNameLst>
                                          <p:attrName>style.visibility</p:attrName>
                                        </p:attrNameLst>
                                      </p:cBhvr>
                                      <p:to>
                                        <p:strVal val="visible"/>
                                      </p:to>
                                    </p:set>
                                    <p:anim to="" calcmode="lin" valueType="num">
                                      <p:cBhvr>
                                        <p:cTn id="7" dur="700" fill="hold">
                                          <p:stCondLst>
                                            <p:cond delay="0"/>
                                          </p:stCondLst>
                                        </p:cTn>
                                        <p:tgtEl>
                                          <p:spTgt spid="5"/>
                                        </p:tgtEl>
                                        <p:attrNameLst>
                                          <p:attrName>ppt_x</p:attrName>
                                        </p:attrNameLst>
                                      </p:cBhvr>
                                      <p:tavLst>
                                        <p:tav tm="0" fmla="#ppt_x+#ppt_w*((1.5-1.5*$)^3-(1.5-1.5*$)^2)">
                                          <p:val>
                                            <p:fltVal val="0"/>
                                          </p:val>
                                        </p:tav>
                                        <p:tav tm="100000">
                                          <p:val>
                                            <p:fltVal val="1"/>
                                          </p:val>
                                        </p:tav>
                                      </p:tavLst>
                                    </p:anim>
                                    <p:anim to="" calcmode="lin" valueType="num">
                                      <p:cBhvr>
                                        <p:cTn id="8" dur="700" fill="hold">
                                          <p:stCondLst>
                                            <p:cond delay="0"/>
                                          </p:stCondLst>
                                        </p:cTn>
                                        <p:tgtEl>
                                          <p:spTgt spid="5"/>
                                        </p:tgtEl>
                                        <p:attrNameLst>
                                          <p:attrName>style.rotation</p:attrName>
                                        </p:attrNameLst>
                                      </p:cBhvr>
                                      <p:tavLst>
                                        <p:tav tm="0" fmla="#ppt_r-45*((1.5-1.5*$)^3-(1.5-1.5*$)^2)">
                                          <p:val>
                                            <p:fltVal val="0"/>
                                          </p:val>
                                        </p:tav>
                                        <p:tav tm="100000">
                                          <p:val>
                                            <p:fltVal val="1"/>
                                          </p:val>
                                        </p:tav>
                                      </p:tavLst>
                                    </p:anim>
                                  </p:childTnLst>
                                </p:cTn>
                              </p:par>
                              <p:par>
                                <p:cTn id="9" presetID="0" presetClass="entr" presetSubtype="0" fill="hold" grpId="0" nodeType="withEffect">
                                  <p:stCondLst>
                                    <p:cond delay="0"/>
                                  </p:stCondLst>
                                  <p:iterate type="lt">
                                    <p:tmPct val="10000"/>
                                  </p:iterate>
                                  <p:childTnLst>
                                    <p:set>
                                      <p:cBhvr>
                                        <p:cTn id="10" dur="700" fill="hold">
                                          <p:stCondLst>
                                            <p:cond delay="0"/>
                                          </p:stCondLst>
                                        </p:cTn>
                                        <p:tgtEl>
                                          <p:spTgt spid="6"/>
                                        </p:tgtEl>
                                        <p:attrNameLst>
                                          <p:attrName>style.visibility</p:attrName>
                                        </p:attrNameLst>
                                      </p:cBhvr>
                                      <p:to>
                                        <p:strVal val="visible"/>
                                      </p:to>
                                    </p:set>
                                    <p:anim to="" calcmode="lin" valueType="num">
                                      <p:cBhvr>
                                        <p:cTn id="11" dur="700" fill="hold">
                                          <p:stCondLst>
                                            <p:cond delay="0"/>
                                          </p:stCondLst>
                                        </p:cTn>
                                        <p:tgtEl>
                                          <p:spTgt spid="6"/>
                                        </p:tgtEl>
                                        <p:attrNameLst>
                                          <p:attrName>ppt_x</p:attrName>
                                        </p:attrNameLst>
                                      </p:cBhvr>
                                      <p:tavLst>
                                        <p:tav tm="0" fmla="#ppt_x+#ppt_w*((1.5-1.5*$)^3-(1.5-1.5*$)^2)">
                                          <p:val>
                                            <p:fltVal val="0"/>
                                          </p:val>
                                        </p:tav>
                                        <p:tav tm="100000">
                                          <p:val>
                                            <p:fltVal val="1"/>
                                          </p:val>
                                        </p:tav>
                                      </p:tavLst>
                                    </p:anim>
                                    <p:anim to="" calcmode="lin" valueType="num">
                                      <p:cBhvr>
                                        <p:cTn id="12" dur="700" fill="hold">
                                          <p:stCondLst>
                                            <p:cond delay="0"/>
                                          </p:stCondLst>
                                        </p:cTn>
                                        <p:tgtEl>
                                          <p:spTgt spid="6"/>
                                        </p:tgtEl>
                                        <p:attrNameLst>
                                          <p:attrName>style.rotation</p:attrName>
                                        </p:attrNameLst>
                                      </p:cBhvr>
                                      <p:tavLst>
                                        <p:tav tm="0" fmla="#ppt_r-45*((1.5-1.5*$)^3-(1.5-1.5*$)^2)">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2" name="PA-椭圆 1"/>
          <p:cNvSpPr/>
          <p:nvPr>
            <p:custDataLst>
              <p:tags r:id="rId1"/>
            </p:custDataLst>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PA-椭圆 2"/>
          <p:cNvSpPr/>
          <p:nvPr>
            <p:custDataLst>
              <p:tags r:id="rId2"/>
            </p:custDataLst>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PA-椭圆 3"/>
          <p:cNvSpPr/>
          <p:nvPr>
            <p:custDataLst>
              <p:tags r:id="rId3"/>
            </p:custDataLst>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PA-椭圆 4"/>
          <p:cNvSpPr/>
          <p:nvPr>
            <p:custDataLst>
              <p:tags r:id="rId4"/>
            </p:custDataLst>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PA-椭圆 5"/>
          <p:cNvSpPr/>
          <p:nvPr>
            <p:custDataLst>
              <p:tags r:id="rId5"/>
            </p:custDataLst>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PA-椭圆 6"/>
          <p:cNvSpPr/>
          <p:nvPr>
            <p:custDataLst>
              <p:tags r:id="rId6"/>
            </p:custDataLst>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PA-组合 7"/>
          <p:cNvGrpSpPr/>
          <p:nvPr>
            <p:custDataLst>
              <p:tags r:id="rId7"/>
            </p:custDataLst>
          </p:nvPr>
        </p:nvGrpSpPr>
        <p:grpSpPr>
          <a:xfrm>
            <a:off x="343008" y="2926440"/>
            <a:ext cx="485668" cy="1035702"/>
            <a:chOff x="281805" y="3092969"/>
            <a:chExt cx="828000" cy="1035702"/>
          </a:xfrm>
        </p:grpSpPr>
        <p:sp>
          <p:nvSpPr>
            <p:cNvPr id="9" name="PA-圆角矩形 8"/>
            <p:cNvSpPr/>
            <p:nvPr>
              <p:custDataLst>
                <p:tags r:id="rId8"/>
              </p:custDataLst>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PA-圆角矩形 9"/>
            <p:cNvSpPr/>
            <p:nvPr>
              <p:custDataLst>
                <p:tags r:id="rId9"/>
              </p:custDataLst>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PA-圆角矩形 10"/>
            <p:cNvSpPr/>
            <p:nvPr>
              <p:custDataLst>
                <p:tags r:id="rId10"/>
              </p:custDataLst>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PA-圆角矩形 11"/>
            <p:cNvSpPr/>
            <p:nvPr>
              <p:custDataLst>
                <p:tags r:id="rId11"/>
              </p:custDataLst>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PA-圆角矩形 12"/>
            <p:cNvSpPr/>
            <p:nvPr>
              <p:custDataLst>
                <p:tags r:id="rId12"/>
              </p:custDataLst>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PA-组合 13"/>
          <p:cNvGrpSpPr/>
          <p:nvPr>
            <p:custDataLst>
              <p:tags r:id="rId13"/>
            </p:custDataLst>
          </p:nvPr>
        </p:nvGrpSpPr>
        <p:grpSpPr>
          <a:xfrm>
            <a:off x="343008" y="5041900"/>
            <a:ext cx="61162" cy="1387673"/>
            <a:chOff x="419100" y="5041900"/>
            <a:chExt cx="61162" cy="1387673"/>
          </a:xfrm>
        </p:grpSpPr>
        <p:cxnSp>
          <p:nvCxnSpPr>
            <p:cNvPr id="15" name="PA-直接连接符 14"/>
            <p:cNvCxnSpPr/>
            <p:nvPr>
              <p:custDataLst>
                <p:tags r:id="rId14"/>
              </p:custDataLst>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6" name="PA-矩形 15"/>
            <p:cNvSpPr/>
            <p:nvPr>
              <p:custDataLst>
                <p:tags r:id="rId15"/>
              </p:custDataLst>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PA-文本框 16"/>
          <p:cNvSpPr txBox="1"/>
          <p:nvPr>
            <p:custDataLst>
              <p:tags r:id="rId16"/>
            </p:custDataLst>
          </p:nvPr>
        </p:nvSpPr>
        <p:spPr>
          <a:xfrm>
            <a:off x="2401002" y="1716126"/>
            <a:ext cx="1866198" cy="583565"/>
          </a:xfrm>
          <a:prstGeom prst="rect">
            <a:avLst/>
          </a:prstGeom>
          <a:noFill/>
        </p:spPr>
        <p:txBody>
          <a:bodyPr vert="horz" wrap="square"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rPr>
              <a:t>邓鸿伟</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9" name="PA-矩形 18"/>
          <p:cNvSpPr/>
          <p:nvPr>
            <p:custDataLst>
              <p:tags r:id="rId17"/>
            </p:custDataLst>
          </p:nvPr>
        </p:nvSpPr>
        <p:spPr>
          <a:xfrm>
            <a:off x="7983220" y="2044065"/>
            <a:ext cx="2563495" cy="2940685"/>
          </a:xfrm>
          <a:prstGeom prst="rect">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PA-文本框 20"/>
          <p:cNvSpPr txBox="1"/>
          <p:nvPr>
            <p:custDataLst>
              <p:tags r:id="rId18"/>
            </p:custDataLst>
          </p:nvPr>
        </p:nvSpPr>
        <p:spPr>
          <a:xfrm>
            <a:off x="2401002" y="2501940"/>
            <a:ext cx="4266498" cy="629920"/>
          </a:xfrm>
          <a:prstGeom prst="rect">
            <a:avLst/>
          </a:prstGeom>
          <a:noFill/>
        </p:spPr>
        <p:txBody>
          <a:bodyPr wrap="square" rtlCol="0">
            <a:spAutoFit/>
          </a:bodyPr>
          <a:lstStyle/>
          <a:p>
            <a:pPr>
              <a:lnSpc>
                <a:spcPct val="125000"/>
              </a:lnSpc>
            </a:pPr>
            <a:r>
              <a:rPr lang="zh-CN" altLang="en-US" sz="1400" dirty="0">
                <a:solidFill>
                  <a:schemeClr val="bg1"/>
                </a:solidFill>
                <a:latin typeface="微软雅黑" panose="020B0503020204020204" pitchFamily="34" charset="-122"/>
                <a:ea typeface="微软雅黑" panose="020B0503020204020204" pitchFamily="34" charset="-122"/>
              </a:rPr>
              <a:t>社团联合会活动部  </a:t>
            </a:r>
            <a:r>
              <a:rPr lang="zh-CN" sz="1400" dirty="0">
                <a:solidFill>
                  <a:srgbClr val="FF3300"/>
                </a:solidFill>
                <a:latin typeface="微软雅黑" panose="020B0503020204020204" pitchFamily="34" charset="-122"/>
                <a:ea typeface="微软雅黑" panose="020B0503020204020204" pitchFamily="34" charset="-122"/>
              </a:rPr>
              <a:t>干事</a:t>
            </a:r>
            <a:endParaRPr lang="zh-CN" sz="1400" dirty="0">
              <a:solidFill>
                <a:srgbClr val="FF3300"/>
              </a:solidFill>
              <a:latin typeface="微软雅黑" panose="020B0503020204020204" pitchFamily="34" charset="-122"/>
              <a:ea typeface="微软雅黑" panose="020B0503020204020204" pitchFamily="34" charset="-122"/>
            </a:endParaRPr>
          </a:p>
          <a:p>
            <a:pPr>
              <a:lnSpc>
                <a:spcPct val="125000"/>
              </a:lnSpc>
            </a:pPr>
            <a:r>
              <a:rPr lang="zh-CN" altLang="en-US" sz="1400" dirty="0">
                <a:solidFill>
                  <a:schemeClr val="bg1"/>
                </a:solidFill>
                <a:latin typeface="微软雅黑" panose="020B0503020204020204" pitchFamily="34" charset="-122"/>
                <a:ea typeface="微软雅黑" panose="020B0503020204020204" pitchFamily="34" charset="-122"/>
                <a:sym typeface="+mn-ea"/>
              </a:rPr>
              <a:t>社团文化节负责人之一</a:t>
            </a:r>
            <a:endParaRPr lang="zh-CN" altLang="en-US" sz="1400" dirty="0">
              <a:solidFill>
                <a:srgbClr val="FF3300"/>
              </a:solidFill>
              <a:latin typeface="微软雅黑" panose="020B0503020204020204" pitchFamily="34" charset="-122"/>
              <a:ea typeface="微软雅黑" panose="020B0503020204020204" pitchFamily="34" charset="-122"/>
            </a:endParaRPr>
          </a:p>
        </p:txBody>
      </p:sp>
      <p:sp>
        <p:nvSpPr>
          <p:cNvPr id="22" name="PA-文本框 21"/>
          <p:cNvSpPr txBox="1"/>
          <p:nvPr>
            <p:custDataLst>
              <p:tags r:id="rId19"/>
            </p:custDataLst>
          </p:nvPr>
        </p:nvSpPr>
        <p:spPr>
          <a:xfrm>
            <a:off x="2533537" y="3387738"/>
            <a:ext cx="4266498" cy="1245235"/>
          </a:xfrm>
          <a:prstGeom prst="rect">
            <a:avLst/>
          </a:prstGeom>
          <a:noFill/>
        </p:spPr>
        <p:txBody>
          <a:bodyPr wrap="square" rtlCol="0">
            <a:spAutoFit/>
          </a:bodyPr>
          <a:lstStyle/>
          <a:p>
            <a:pPr>
              <a:lnSpc>
                <a:spcPct val="125000"/>
              </a:lnSpc>
            </a:pPr>
            <a:r>
              <a:rPr lang="zh-CN" altLang="en-US" sz="1200" dirty="0">
                <a:solidFill>
                  <a:schemeClr val="bg1"/>
                </a:solidFill>
                <a:latin typeface="微软雅黑" panose="020B0503020204020204" pitchFamily="34" charset="-122"/>
                <a:ea typeface="微软雅黑" panose="020B0503020204020204" pitchFamily="34" charset="-122"/>
              </a:rPr>
              <a:t>系部：鼎利学院</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5000"/>
              </a:lnSpc>
            </a:pPr>
            <a:r>
              <a:rPr lang="zh-CN" altLang="en-US" sz="1200" dirty="0">
                <a:solidFill>
                  <a:schemeClr val="bg1"/>
                </a:solidFill>
                <a:latin typeface="微软雅黑" panose="020B0503020204020204" pitchFamily="34" charset="-122"/>
                <a:ea typeface="微软雅黑" panose="020B0503020204020204" pitchFamily="34" charset="-122"/>
                <a:sym typeface="+mn-ea"/>
              </a:rPr>
              <a:t>班级：</a:t>
            </a:r>
            <a:r>
              <a:rPr lang="en-US" altLang="zh-CN" sz="1200" dirty="0">
                <a:solidFill>
                  <a:schemeClr val="bg1"/>
                </a:solidFill>
                <a:latin typeface="微软雅黑" panose="020B0503020204020204" pitchFamily="34" charset="-122"/>
                <a:ea typeface="微软雅黑" panose="020B0503020204020204" pitchFamily="34" charset="-122"/>
                <a:sym typeface="+mn-ea"/>
              </a:rPr>
              <a:t>2018</a:t>
            </a:r>
            <a:r>
              <a:rPr lang="zh-CN" altLang="en-US" sz="1200" dirty="0">
                <a:solidFill>
                  <a:schemeClr val="bg1"/>
                </a:solidFill>
                <a:latin typeface="微软雅黑" panose="020B0503020204020204" pitchFamily="34" charset="-122"/>
                <a:ea typeface="微软雅黑" panose="020B0503020204020204" pitchFamily="34" charset="-122"/>
                <a:sym typeface="+mn-ea"/>
              </a:rPr>
              <a:t>级软件技术</a:t>
            </a:r>
            <a:r>
              <a:rPr lang="en-US" altLang="zh-CN" sz="1200" dirty="0">
                <a:solidFill>
                  <a:schemeClr val="bg1"/>
                </a:solidFill>
                <a:latin typeface="微软雅黑" panose="020B0503020204020204" pitchFamily="34" charset="-122"/>
                <a:ea typeface="微软雅黑" panose="020B0503020204020204" pitchFamily="34" charset="-122"/>
                <a:sym typeface="+mn-ea"/>
              </a:rPr>
              <a:t>4</a:t>
            </a:r>
            <a:r>
              <a:rPr lang="zh-CN" altLang="en-US" sz="1200" dirty="0">
                <a:solidFill>
                  <a:schemeClr val="bg1"/>
                </a:solidFill>
                <a:latin typeface="微软雅黑" panose="020B0503020204020204" pitchFamily="34" charset="-122"/>
                <a:ea typeface="微软雅黑" panose="020B0503020204020204" pitchFamily="34" charset="-122"/>
                <a:sym typeface="+mn-ea"/>
              </a:rPr>
              <a:t>班</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5000"/>
              </a:lnSpc>
            </a:pPr>
            <a:r>
              <a:rPr lang="zh-CN" altLang="en-US" sz="1200" dirty="0">
                <a:solidFill>
                  <a:schemeClr val="bg1"/>
                </a:solidFill>
                <a:latin typeface="微软雅黑" panose="020B0503020204020204" pitchFamily="34" charset="-122"/>
                <a:ea typeface="微软雅黑" panose="020B0503020204020204" pitchFamily="34" charset="-122"/>
                <a:sym typeface="+mn-ea"/>
              </a:rPr>
              <a:t>辅导员：李佳霖</a:t>
            </a:r>
            <a:endParaRPr lang="zh-CN" sz="1200" dirty="0">
              <a:solidFill>
                <a:srgbClr val="FF3300"/>
              </a:solidFill>
              <a:latin typeface="微软雅黑" panose="020B0503020204020204" pitchFamily="34" charset="-122"/>
              <a:ea typeface="微软雅黑" panose="020B0503020204020204" pitchFamily="34" charset="-122"/>
            </a:endParaRPr>
          </a:p>
          <a:p>
            <a:pPr>
              <a:lnSpc>
                <a:spcPct val="125000"/>
              </a:lnSpc>
            </a:pPr>
            <a:r>
              <a:rPr lang="zh-CN" altLang="en-US" sz="1200" dirty="0">
                <a:solidFill>
                  <a:schemeClr val="bg1"/>
                </a:solidFill>
                <a:latin typeface="微软雅黑" panose="020B0503020204020204" pitchFamily="34" charset="-122"/>
                <a:ea typeface="微软雅黑" panose="020B0503020204020204" pitchFamily="34" charset="-122"/>
              </a:rPr>
              <a:t>竞选职务：社团联合会主席团成员</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5000"/>
              </a:lnSpc>
            </a:pP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3" name="PA-椭圆 22"/>
          <p:cNvSpPr/>
          <p:nvPr>
            <p:custDataLst>
              <p:tags r:id="rId20"/>
            </p:custDataLst>
          </p:nvPr>
        </p:nvSpPr>
        <p:spPr>
          <a:xfrm>
            <a:off x="2487817" y="3548674"/>
            <a:ext cx="45720" cy="45720"/>
          </a:xfrm>
          <a:prstGeom prst="ellipse">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PA-椭圆 23"/>
          <p:cNvSpPr/>
          <p:nvPr>
            <p:custDataLst>
              <p:tags r:id="rId21"/>
            </p:custDataLst>
          </p:nvPr>
        </p:nvSpPr>
        <p:spPr>
          <a:xfrm>
            <a:off x="2487817" y="4227330"/>
            <a:ext cx="45720" cy="45720"/>
          </a:xfrm>
          <a:prstGeom prst="ellipse">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PA-椭圆 24"/>
          <p:cNvSpPr/>
          <p:nvPr>
            <p:custDataLst>
              <p:tags r:id="rId22"/>
            </p:custDataLst>
          </p:nvPr>
        </p:nvSpPr>
        <p:spPr>
          <a:xfrm>
            <a:off x="2487817" y="4001112"/>
            <a:ext cx="45720" cy="45720"/>
          </a:xfrm>
          <a:prstGeom prst="ellipse">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PA-椭圆 25"/>
          <p:cNvSpPr/>
          <p:nvPr>
            <p:custDataLst>
              <p:tags r:id="rId23"/>
            </p:custDataLst>
          </p:nvPr>
        </p:nvSpPr>
        <p:spPr>
          <a:xfrm>
            <a:off x="2487817" y="3774893"/>
            <a:ext cx="45720" cy="45720"/>
          </a:xfrm>
          <a:prstGeom prst="ellipse">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PA-组合 17"/>
          <p:cNvGrpSpPr/>
          <p:nvPr>
            <p:custDataLst>
              <p:tags r:id="rId24"/>
            </p:custDataLst>
          </p:nvPr>
        </p:nvGrpSpPr>
        <p:grpSpPr>
          <a:xfrm>
            <a:off x="2429028" y="4826794"/>
            <a:ext cx="685098" cy="573882"/>
            <a:chOff x="2429028" y="4826794"/>
            <a:chExt cx="685098" cy="573882"/>
          </a:xfrm>
        </p:grpSpPr>
        <p:sp>
          <p:nvSpPr>
            <p:cNvPr id="28" name="PA-椭圆 27"/>
            <p:cNvSpPr/>
            <p:nvPr>
              <p:custDataLst>
                <p:tags r:id="rId25"/>
              </p:custDataLst>
            </p:nvPr>
          </p:nvSpPr>
          <p:spPr>
            <a:xfrm>
              <a:off x="2487818" y="4826794"/>
              <a:ext cx="573882" cy="573882"/>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PA-文本框 31"/>
            <p:cNvSpPr txBox="1"/>
            <p:nvPr>
              <p:custDataLst>
                <p:tags r:id="rId26"/>
              </p:custDataLst>
            </p:nvPr>
          </p:nvSpPr>
          <p:spPr>
            <a:xfrm>
              <a:off x="2429028" y="4913680"/>
              <a:ext cx="685098" cy="400110"/>
            </a:xfrm>
            <a:prstGeom prst="rect">
              <a:avLst/>
            </a:prstGeom>
            <a:noFill/>
          </p:spPr>
          <p:txBody>
            <a:bodyPr vert="horz"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Ps</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grpSp>
        <p:nvGrpSpPr>
          <p:cNvPr id="42" name="PA-组合 41"/>
          <p:cNvGrpSpPr/>
          <p:nvPr>
            <p:custDataLst>
              <p:tags r:id="rId27"/>
            </p:custDataLst>
          </p:nvPr>
        </p:nvGrpSpPr>
        <p:grpSpPr>
          <a:xfrm>
            <a:off x="4585136" y="4826794"/>
            <a:ext cx="685098" cy="573882"/>
            <a:chOff x="4585136" y="4826794"/>
            <a:chExt cx="685098" cy="573882"/>
          </a:xfrm>
        </p:grpSpPr>
        <p:sp>
          <p:nvSpPr>
            <p:cNvPr id="31" name="PA-椭圆 30"/>
            <p:cNvSpPr/>
            <p:nvPr>
              <p:custDataLst>
                <p:tags r:id="rId28"/>
              </p:custDataLst>
            </p:nvPr>
          </p:nvSpPr>
          <p:spPr>
            <a:xfrm>
              <a:off x="4643926" y="4826794"/>
              <a:ext cx="573882" cy="573882"/>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PA-文本框 32"/>
            <p:cNvSpPr txBox="1"/>
            <p:nvPr>
              <p:custDataLst>
                <p:tags r:id="rId29"/>
              </p:custDataLst>
            </p:nvPr>
          </p:nvSpPr>
          <p:spPr>
            <a:xfrm>
              <a:off x="4585136" y="4913680"/>
              <a:ext cx="685098" cy="400110"/>
            </a:xfrm>
            <a:prstGeom prst="rect">
              <a:avLst/>
            </a:prstGeom>
            <a:noFill/>
          </p:spPr>
          <p:txBody>
            <a:bodyPr vert="horz"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PPT</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grpSp>
        <p:nvGrpSpPr>
          <p:cNvPr id="41" name="PA-组合 40"/>
          <p:cNvGrpSpPr/>
          <p:nvPr>
            <p:custDataLst>
              <p:tags r:id="rId30"/>
            </p:custDataLst>
          </p:nvPr>
        </p:nvGrpSpPr>
        <p:grpSpPr>
          <a:xfrm>
            <a:off x="3866434" y="4826794"/>
            <a:ext cx="685098" cy="573882"/>
            <a:chOff x="3866434" y="4826794"/>
            <a:chExt cx="685098" cy="573882"/>
          </a:xfrm>
        </p:grpSpPr>
        <p:sp>
          <p:nvSpPr>
            <p:cNvPr id="30" name="PA-椭圆 29"/>
            <p:cNvSpPr/>
            <p:nvPr>
              <p:custDataLst>
                <p:tags r:id="rId31"/>
              </p:custDataLst>
            </p:nvPr>
          </p:nvSpPr>
          <p:spPr>
            <a:xfrm>
              <a:off x="3925224" y="4826794"/>
              <a:ext cx="573882" cy="573882"/>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PA-文本框 33"/>
            <p:cNvSpPr txBox="1"/>
            <p:nvPr>
              <p:custDataLst>
                <p:tags r:id="rId32"/>
              </p:custDataLst>
            </p:nvPr>
          </p:nvSpPr>
          <p:spPr>
            <a:xfrm>
              <a:off x="3866434" y="4913680"/>
              <a:ext cx="685098" cy="337185"/>
            </a:xfrm>
            <a:prstGeom prst="rect">
              <a:avLst/>
            </a:prstGeom>
            <a:noFill/>
          </p:spPr>
          <p:txBody>
            <a:bodyPr vert="horz" wrap="square" rtlCol="0">
              <a:spAutoFit/>
            </a:bodyPr>
            <a:lstStyle/>
            <a:p>
              <a:pPr algn="ctr"/>
              <a:r>
                <a:rPr lang="en-US" sz="1600" dirty="0">
                  <a:solidFill>
                    <a:schemeClr val="bg1"/>
                  </a:solidFill>
                  <a:latin typeface="微软雅黑" panose="020B0503020204020204" pitchFamily="34" charset="-122"/>
                  <a:ea typeface="微软雅黑" panose="020B0503020204020204" pitchFamily="34" charset="-122"/>
                </a:rPr>
                <a:t>Excel</a:t>
              </a:r>
              <a:endParaRPr lang="en-US" sz="1600" dirty="0">
                <a:solidFill>
                  <a:schemeClr val="bg1"/>
                </a:solidFill>
                <a:latin typeface="微软雅黑" panose="020B0503020204020204" pitchFamily="34" charset="-122"/>
                <a:ea typeface="微软雅黑" panose="020B0503020204020204" pitchFamily="34" charset="-122"/>
              </a:endParaRPr>
            </a:p>
          </p:txBody>
        </p:sp>
      </p:grpSp>
      <p:grpSp>
        <p:nvGrpSpPr>
          <p:cNvPr id="36" name="PA-组合 35"/>
          <p:cNvGrpSpPr/>
          <p:nvPr>
            <p:custDataLst>
              <p:tags r:id="rId33"/>
            </p:custDataLst>
          </p:nvPr>
        </p:nvGrpSpPr>
        <p:grpSpPr>
          <a:xfrm>
            <a:off x="3105186" y="4826794"/>
            <a:ext cx="777240" cy="573882"/>
            <a:chOff x="3105186" y="4826794"/>
            <a:chExt cx="777240" cy="573882"/>
          </a:xfrm>
        </p:grpSpPr>
        <p:sp>
          <p:nvSpPr>
            <p:cNvPr id="29" name="PA-椭圆 28"/>
            <p:cNvSpPr/>
            <p:nvPr>
              <p:custDataLst>
                <p:tags r:id="rId34"/>
              </p:custDataLst>
            </p:nvPr>
          </p:nvSpPr>
          <p:spPr>
            <a:xfrm>
              <a:off x="3206521" y="4826794"/>
              <a:ext cx="573882" cy="573882"/>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PA-文本框 34"/>
            <p:cNvSpPr txBox="1"/>
            <p:nvPr>
              <p:custDataLst>
                <p:tags r:id="rId35"/>
              </p:custDataLst>
            </p:nvPr>
          </p:nvSpPr>
          <p:spPr>
            <a:xfrm>
              <a:off x="3105186" y="4913789"/>
              <a:ext cx="777240" cy="337185"/>
            </a:xfrm>
            <a:prstGeom prst="rect">
              <a:avLst/>
            </a:prstGeom>
            <a:noFill/>
          </p:spPr>
          <p:txBody>
            <a:bodyPr vert="horz" wrap="square" rtlCol="0">
              <a:spAutoFit/>
            </a:bodyPr>
            <a:lstStyle/>
            <a:p>
              <a:pPr algn="ctr"/>
              <a:r>
                <a:rPr lang="en-US" altLang="zh-CN" sz="1600" dirty="0">
                  <a:solidFill>
                    <a:schemeClr val="bg1"/>
                  </a:solidFill>
                  <a:latin typeface="微软雅黑" panose="020B0503020204020204" pitchFamily="34" charset="-122"/>
                  <a:ea typeface="微软雅黑" panose="020B0503020204020204" pitchFamily="34" charset="-122"/>
                </a:rPr>
                <a:t>Wold</a:t>
              </a:r>
              <a:endParaRPr lang="en-US" altLang="zh-CN" sz="1600" dirty="0">
                <a:solidFill>
                  <a:schemeClr val="bg1"/>
                </a:solidFill>
                <a:latin typeface="微软雅黑" panose="020B0503020204020204" pitchFamily="34" charset="-122"/>
                <a:ea typeface="微软雅黑" panose="020B0503020204020204" pitchFamily="34" charset="-122"/>
              </a:endParaRPr>
            </a:p>
          </p:txBody>
        </p:sp>
      </p:grpSp>
      <p:cxnSp>
        <p:nvCxnSpPr>
          <p:cNvPr id="37" name="PA-直接连接符 36"/>
          <p:cNvCxnSpPr/>
          <p:nvPr>
            <p:custDataLst>
              <p:tags r:id="rId36"/>
            </p:custDataLst>
          </p:nvPr>
        </p:nvCxnSpPr>
        <p:spPr>
          <a:xfrm flipH="1">
            <a:off x="9321730" y="333829"/>
            <a:ext cx="1382297" cy="1382297"/>
          </a:xfrm>
          <a:prstGeom prst="line">
            <a:avLst/>
          </a:prstGeom>
          <a:ln>
            <a:solidFill>
              <a:srgbClr val="FF3300"/>
            </a:solidFill>
          </a:ln>
        </p:spPr>
        <p:style>
          <a:lnRef idx="1">
            <a:schemeClr val="accent1"/>
          </a:lnRef>
          <a:fillRef idx="0">
            <a:schemeClr val="accent1"/>
          </a:fillRef>
          <a:effectRef idx="0">
            <a:schemeClr val="accent1"/>
          </a:effectRef>
          <a:fontRef idx="minor">
            <a:schemeClr val="tx1"/>
          </a:fontRef>
        </p:style>
      </p:cxnSp>
      <p:cxnSp>
        <p:nvCxnSpPr>
          <p:cNvPr id="38" name="PA-直接连接符 37"/>
          <p:cNvCxnSpPr/>
          <p:nvPr>
            <p:custDataLst>
              <p:tags r:id="rId37"/>
            </p:custDataLst>
          </p:nvPr>
        </p:nvCxnSpPr>
        <p:spPr>
          <a:xfrm flipH="1">
            <a:off x="7939433" y="5524452"/>
            <a:ext cx="1382297" cy="1382297"/>
          </a:xfrm>
          <a:prstGeom prst="line">
            <a:avLst/>
          </a:prstGeom>
          <a:ln>
            <a:solidFill>
              <a:srgbClr val="FF3300"/>
            </a:solidFill>
          </a:ln>
        </p:spPr>
        <p:style>
          <a:lnRef idx="1">
            <a:schemeClr val="accent1"/>
          </a:lnRef>
          <a:fillRef idx="0">
            <a:schemeClr val="accent1"/>
          </a:fillRef>
          <a:effectRef idx="0">
            <a:schemeClr val="accent1"/>
          </a:effectRef>
          <a:fontRef idx="minor">
            <a:schemeClr val="tx1"/>
          </a:fontRef>
        </p:style>
      </p:cxnSp>
      <p:sp>
        <p:nvSpPr>
          <p:cNvPr id="39" name="PA-文本框 38"/>
          <p:cNvSpPr txBox="1"/>
          <p:nvPr>
            <p:custDataLst>
              <p:tags r:id="rId38"/>
            </p:custDataLst>
          </p:nvPr>
        </p:nvSpPr>
        <p:spPr>
          <a:xfrm>
            <a:off x="342900" y="509905"/>
            <a:ext cx="1083945" cy="398780"/>
          </a:xfrm>
          <a:prstGeom prst="rect">
            <a:avLst/>
          </a:prstGeom>
          <a:noFill/>
        </p:spPr>
        <p:txBody>
          <a:bodyPr wrap="square" rtlCol="0">
            <a:spAutoFit/>
          </a:bodyPr>
          <a:lstStyle/>
          <a:p>
            <a:r>
              <a:rPr lang="en-US" altLang="zh-CN" sz="1000" b="1" dirty="0">
                <a:solidFill>
                  <a:schemeClr val="bg1"/>
                </a:solidFill>
                <a:latin typeface="微软雅黑" panose="020B0503020204020204" pitchFamily="34" charset="-122"/>
                <a:ea typeface="微软雅黑" panose="020B0503020204020204" pitchFamily="34" charset="-122"/>
              </a:rPr>
              <a:t>DENG</a:t>
            </a:r>
            <a:endParaRPr lang="en-US" altLang="zh-CN" sz="1000" b="1" dirty="0">
              <a:solidFill>
                <a:schemeClr val="bg1"/>
              </a:solidFill>
              <a:latin typeface="微软雅黑" panose="020B0503020204020204" pitchFamily="34" charset="-122"/>
              <a:ea typeface="微软雅黑" panose="020B0503020204020204" pitchFamily="34" charset="-122"/>
            </a:endParaRPr>
          </a:p>
          <a:p>
            <a:r>
              <a:rPr lang="en-US" altLang="zh-CN" sz="1000" dirty="0">
                <a:solidFill>
                  <a:schemeClr val="bg1"/>
                </a:solidFill>
                <a:latin typeface="微软雅黑" panose="020B0503020204020204" pitchFamily="34" charset="-122"/>
                <a:ea typeface="微软雅黑" panose="020B0503020204020204" pitchFamily="34" charset="-122"/>
              </a:rPr>
              <a:t>HONGWEI</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40" name="PA-文本框 39"/>
          <p:cNvSpPr txBox="1"/>
          <p:nvPr>
            <p:custDataLst>
              <p:tags r:id="rId39"/>
            </p:custDataLst>
          </p:nvPr>
        </p:nvSpPr>
        <p:spPr>
          <a:xfrm>
            <a:off x="342900" y="908685"/>
            <a:ext cx="704850" cy="460375"/>
          </a:xfrm>
          <a:prstGeom prst="rect">
            <a:avLst/>
          </a:prstGeom>
          <a:noFill/>
        </p:spPr>
        <p:txBody>
          <a:bodyPr wrap="square" rtlCol="0">
            <a:spAutoFit/>
          </a:bodyPr>
          <a:lstStyle/>
          <a:p>
            <a:r>
              <a:rPr lang="zh-CN" altLang="en-US" sz="1200" b="1" dirty="0">
                <a:solidFill>
                  <a:schemeClr val="bg1"/>
                </a:solidFill>
                <a:latin typeface="微软雅黑" panose="020B0503020204020204" pitchFamily="34" charset="-122"/>
                <a:ea typeface="微软雅黑" panose="020B0503020204020204" pitchFamily="34" charset="-122"/>
              </a:rPr>
              <a:t>邓</a:t>
            </a:r>
            <a:endParaRPr lang="zh-CN" altLang="en-US" sz="1200" b="1"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鸿伟</a:t>
            </a:r>
            <a:endParaRPr lang="zh-CN" altLang="en-US" sz="1200" dirty="0">
              <a:solidFill>
                <a:schemeClr val="bg1"/>
              </a:solidFill>
              <a:latin typeface="微软雅黑" panose="020B0503020204020204" pitchFamily="34" charset="-122"/>
              <a:ea typeface="微软雅黑" panose="020B0503020204020204" pitchFamily="34" charset="-122"/>
            </a:endParaRPr>
          </a:p>
        </p:txBody>
      </p:sp>
      <p:pic>
        <p:nvPicPr>
          <p:cNvPr id="43" name="图片 42" descr="邓鸿伟"/>
          <p:cNvPicPr>
            <a:picLocks noChangeAspect="1"/>
          </p:cNvPicPr>
          <p:nvPr/>
        </p:nvPicPr>
        <p:blipFill>
          <a:blip r:embed="rId40"/>
          <a:stretch>
            <a:fillRect/>
          </a:stretch>
        </p:blipFill>
        <p:spPr>
          <a:xfrm>
            <a:off x="7874000" y="2324100"/>
            <a:ext cx="2243455" cy="31419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childTnLst>
                                    <p:set>
                                      <p:cBhvr>
                                        <p:cTn id="6" dur="750" fill="hold">
                                          <p:stCondLst>
                                            <p:cond delay="0"/>
                                          </p:stCondLst>
                                        </p:cTn>
                                        <p:tgtEl>
                                          <p:spTgt spid="18"/>
                                        </p:tgtEl>
                                        <p:attrNameLst>
                                          <p:attrName>style.visibility</p:attrName>
                                        </p:attrNameLst>
                                      </p:cBhvr>
                                      <p:to>
                                        <p:strVal val="visible"/>
                                      </p:to>
                                    </p:set>
                                    <p:anim to="" calcmode="lin" valueType="num">
                                      <p:cBhvr>
                                        <p:cTn id="7" dur="750" fill="hold">
                                          <p:stCondLst>
                                            <p:cond delay="0"/>
                                          </p:stCondLst>
                                        </p:cTn>
                                        <p:tgtEl>
                                          <p:spTgt spid="18"/>
                                        </p:tgtEl>
                                        <p:attrNameLst>
                                          <p:attrName>ppt_h</p:attrName>
                                        </p:attrNameLst>
                                      </p:cBhvr>
                                      <p:tavLst>
                                        <p:tav tm="0" fmla="#ppt_h-#ppt_h*cos(4*pi*$)*(1-$)^2">
                                          <p:val>
                                            <p:fltVal val="0"/>
                                          </p:val>
                                        </p:tav>
                                        <p:tav tm="100000">
                                          <p:val>
                                            <p:fltVal val="1"/>
                                          </p:val>
                                        </p:tav>
                                      </p:tavLst>
                                    </p:anim>
                                    <p:anim to="" calcmode="lin" valueType="num">
                                      <p:cBhvr>
                                        <p:cTn id="8" dur="750" fill="hold">
                                          <p:stCondLst>
                                            <p:cond delay="0"/>
                                          </p:stCondLst>
                                        </p:cTn>
                                        <p:tgtEl>
                                          <p:spTgt spid="18"/>
                                        </p:tgtEl>
                                        <p:attrNameLst>
                                          <p:attrName>ppt_w</p:attrName>
                                        </p:attrNameLst>
                                      </p:cBhvr>
                                      <p:tavLst>
                                        <p:tav tm="0" fmla="#ppt_w-#ppt_w*cos(4*pi*$)*(1-$)^2">
                                          <p:val>
                                            <p:fltVal val="0"/>
                                          </p:val>
                                        </p:tav>
                                        <p:tav tm="100000">
                                          <p:val>
                                            <p:fltVal val="1"/>
                                          </p:val>
                                        </p:tav>
                                      </p:tavLst>
                                    </p:anim>
                                  </p:childTnLst>
                                </p:cTn>
                              </p:par>
                              <p:par>
                                <p:cTn id="9" presetID="0" presetClass="entr" presetSubtype="0" fill="hold" nodeType="withEffect">
                                  <p:stCondLst>
                                    <p:cond delay="600"/>
                                  </p:stCondLst>
                                  <p:childTnLst>
                                    <p:set>
                                      <p:cBhvr>
                                        <p:cTn id="10" dur="750" fill="hold">
                                          <p:stCondLst>
                                            <p:cond delay="0"/>
                                          </p:stCondLst>
                                        </p:cTn>
                                        <p:tgtEl>
                                          <p:spTgt spid="42"/>
                                        </p:tgtEl>
                                        <p:attrNameLst>
                                          <p:attrName>style.visibility</p:attrName>
                                        </p:attrNameLst>
                                      </p:cBhvr>
                                      <p:to>
                                        <p:strVal val="visible"/>
                                      </p:to>
                                    </p:set>
                                    <p:anim to="" calcmode="lin" valueType="num">
                                      <p:cBhvr>
                                        <p:cTn id="11" dur="750" fill="hold">
                                          <p:stCondLst>
                                            <p:cond delay="0"/>
                                          </p:stCondLst>
                                        </p:cTn>
                                        <p:tgtEl>
                                          <p:spTgt spid="42"/>
                                        </p:tgtEl>
                                        <p:attrNameLst>
                                          <p:attrName>ppt_h</p:attrName>
                                        </p:attrNameLst>
                                      </p:cBhvr>
                                      <p:tavLst>
                                        <p:tav tm="0" fmla="#ppt_h-#ppt_h*cos(4*pi*$)*(1-$)^2">
                                          <p:val>
                                            <p:fltVal val="0"/>
                                          </p:val>
                                        </p:tav>
                                        <p:tav tm="100000">
                                          <p:val>
                                            <p:fltVal val="1"/>
                                          </p:val>
                                        </p:tav>
                                      </p:tavLst>
                                    </p:anim>
                                    <p:anim to="" calcmode="lin" valueType="num">
                                      <p:cBhvr>
                                        <p:cTn id="12" dur="750" fill="hold">
                                          <p:stCondLst>
                                            <p:cond delay="0"/>
                                          </p:stCondLst>
                                        </p:cTn>
                                        <p:tgtEl>
                                          <p:spTgt spid="42"/>
                                        </p:tgtEl>
                                        <p:attrNameLst>
                                          <p:attrName>ppt_w</p:attrName>
                                        </p:attrNameLst>
                                      </p:cBhvr>
                                      <p:tavLst>
                                        <p:tav tm="0" fmla="#ppt_w-#ppt_w*cos(4*pi*$)*(1-$)^2">
                                          <p:val>
                                            <p:fltVal val="0"/>
                                          </p:val>
                                        </p:tav>
                                        <p:tav tm="100000">
                                          <p:val>
                                            <p:fltVal val="1"/>
                                          </p:val>
                                        </p:tav>
                                      </p:tavLst>
                                    </p:anim>
                                  </p:childTnLst>
                                </p:cTn>
                              </p:par>
                              <p:par>
                                <p:cTn id="13" presetID="0" presetClass="entr" presetSubtype="0" fill="hold" nodeType="withEffect">
                                  <p:stCondLst>
                                    <p:cond delay="400"/>
                                  </p:stCondLst>
                                  <p:childTnLst>
                                    <p:set>
                                      <p:cBhvr>
                                        <p:cTn id="14" dur="750" fill="hold">
                                          <p:stCondLst>
                                            <p:cond delay="0"/>
                                          </p:stCondLst>
                                        </p:cTn>
                                        <p:tgtEl>
                                          <p:spTgt spid="41"/>
                                        </p:tgtEl>
                                        <p:attrNameLst>
                                          <p:attrName>style.visibility</p:attrName>
                                        </p:attrNameLst>
                                      </p:cBhvr>
                                      <p:to>
                                        <p:strVal val="visible"/>
                                      </p:to>
                                    </p:set>
                                    <p:anim to="" calcmode="lin" valueType="num">
                                      <p:cBhvr>
                                        <p:cTn id="15" dur="750" fill="hold">
                                          <p:stCondLst>
                                            <p:cond delay="0"/>
                                          </p:stCondLst>
                                        </p:cTn>
                                        <p:tgtEl>
                                          <p:spTgt spid="41"/>
                                        </p:tgtEl>
                                        <p:attrNameLst>
                                          <p:attrName>ppt_h</p:attrName>
                                        </p:attrNameLst>
                                      </p:cBhvr>
                                      <p:tavLst>
                                        <p:tav tm="0" fmla="#ppt_h-#ppt_h*cos(4*pi*$)*(1-$)^2">
                                          <p:val>
                                            <p:fltVal val="0"/>
                                          </p:val>
                                        </p:tav>
                                        <p:tav tm="100000">
                                          <p:val>
                                            <p:fltVal val="1"/>
                                          </p:val>
                                        </p:tav>
                                      </p:tavLst>
                                    </p:anim>
                                    <p:anim to="" calcmode="lin" valueType="num">
                                      <p:cBhvr>
                                        <p:cTn id="16" dur="750" fill="hold">
                                          <p:stCondLst>
                                            <p:cond delay="0"/>
                                          </p:stCondLst>
                                        </p:cTn>
                                        <p:tgtEl>
                                          <p:spTgt spid="41"/>
                                        </p:tgtEl>
                                        <p:attrNameLst>
                                          <p:attrName>ppt_w</p:attrName>
                                        </p:attrNameLst>
                                      </p:cBhvr>
                                      <p:tavLst>
                                        <p:tav tm="0" fmla="#ppt_w-#ppt_w*cos(4*pi*$)*(1-$)^2">
                                          <p:val>
                                            <p:fltVal val="0"/>
                                          </p:val>
                                        </p:tav>
                                        <p:tav tm="100000">
                                          <p:val>
                                            <p:fltVal val="1"/>
                                          </p:val>
                                        </p:tav>
                                      </p:tavLst>
                                    </p:anim>
                                  </p:childTnLst>
                                </p:cTn>
                              </p:par>
                              <p:par>
                                <p:cTn id="17" presetID="0" presetClass="entr" presetSubtype="0" fill="hold" nodeType="withEffect">
                                  <p:stCondLst>
                                    <p:cond delay="200"/>
                                  </p:stCondLst>
                                  <p:childTnLst>
                                    <p:set>
                                      <p:cBhvr>
                                        <p:cTn id="18" dur="750" fill="hold">
                                          <p:stCondLst>
                                            <p:cond delay="0"/>
                                          </p:stCondLst>
                                        </p:cTn>
                                        <p:tgtEl>
                                          <p:spTgt spid="36"/>
                                        </p:tgtEl>
                                        <p:attrNameLst>
                                          <p:attrName>style.visibility</p:attrName>
                                        </p:attrNameLst>
                                      </p:cBhvr>
                                      <p:to>
                                        <p:strVal val="visible"/>
                                      </p:to>
                                    </p:set>
                                    <p:anim to="" calcmode="lin" valueType="num">
                                      <p:cBhvr>
                                        <p:cTn id="19" dur="750" fill="hold">
                                          <p:stCondLst>
                                            <p:cond delay="0"/>
                                          </p:stCondLst>
                                        </p:cTn>
                                        <p:tgtEl>
                                          <p:spTgt spid="36"/>
                                        </p:tgtEl>
                                        <p:attrNameLst>
                                          <p:attrName>ppt_h</p:attrName>
                                        </p:attrNameLst>
                                      </p:cBhvr>
                                      <p:tavLst>
                                        <p:tav tm="0" fmla="#ppt_h-#ppt_h*cos(4*pi*$)*(1-$)^2">
                                          <p:val>
                                            <p:fltVal val="0"/>
                                          </p:val>
                                        </p:tav>
                                        <p:tav tm="100000">
                                          <p:val>
                                            <p:fltVal val="1"/>
                                          </p:val>
                                        </p:tav>
                                      </p:tavLst>
                                    </p:anim>
                                    <p:anim to="" calcmode="lin" valueType="num">
                                      <p:cBhvr>
                                        <p:cTn id="20" dur="750" fill="hold">
                                          <p:stCondLst>
                                            <p:cond delay="0"/>
                                          </p:stCondLst>
                                        </p:cTn>
                                        <p:tgtEl>
                                          <p:spTgt spid="36"/>
                                        </p:tgtEl>
                                        <p:attrNameLst>
                                          <p:attrName>ppt_w</p:attrName>
                                        </p:attrNameLst>
                                      </p:cBhvr>
                                      <p:tavLst>
                                        <p:tav tm="0" fmla="#ppt_w-#ppt_w*cos(4*pi*$)*(1-$)^2">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60" name="椭圆 59"/>
          <p:cNvSpPr/>
          <p:nvPr/>
        </p:nvSpPr>
        <p:spPr>
          <a:xfrm>
            <a:off x="3169827" y="509885"/>
            <a:ext cx="5266396" cy="5266396"/>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06480" y="1775468"/>
            <a:ext cx="7064844" cy="5299175"/>
          </a:xfrm>
          <a:prstGeom prst="rect">
            <a:avLst/>
          </a:prstGeom>
        </p:spPr>
      </p:pic>
      <p:pic>
        <p:nvPicPr>
          <p:cNvPr id="55" name="图片 54"/>
          <p:cNvPicPr>
            <a:picLocks noChangeAspect="1"/>
          </p:cNvPicPr>
          <p:nvPr/>
        </p:nvPicPr>
        <p:blipFill>
          <a:blip r:embed="rId2"/>
          <a:srcRect b="12078"/>
          <a:stretch>
            <a:fillRect/>
          </a:stretch>
        </p:blipFill>
        <p:spPr>
          <a:xfrm>
            <a:off x="6507480" y="1983740"/>
            <a:ext cx="4388485" cy="2893695"/>
          </a:xfrm>
          <a:prstGeom prst="rect">
            <a:avLst/>
          </a:prstGeom>
        </p:spPr>
      </p:pic>
      <p:sp>
        <p:nvSpPr>
          <p:cNvPr id="4" name="椭圆 3"/>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343008" y="2926440"/>
            <a:ext cx="485668" cy="1035702"/>
            <a:chOff x="281805" y="3092969"/>
            <a:chExt cx="828000" cy="1035702"/>
          </a:xfrm>
        </p:grpSpPr>
        <p:sp>
          <p:nvSpPr>
            <p:cNvPr id="11" name="圆角矩形 8"/>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9"/>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10"/>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圆角矩形 11"/>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12"/>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343008" y="5041900"/>
            <a:ext cx="61162" cy="1387673"/>
            <a:chOff x="419100" y="5041900"/>
            <a:chExt cx="61162" cy="1387673"/>
          </a:xfrm>
        </p:grpSpPr>
        <p:cxnSp>
          <p:nvCxnSpPr>
            <p:cNvPr id="17" name="直接连接符 16"/>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 name="矩形 49"/>
          <p:cNvSpPr/>
          <p:nvPr/>
        </p:nvSpPr>
        <p:spPr>
          <a:xfrm>
            <a:off x="4902480" y="2540743"/>
            <a:ext cx="2369127" cy="1462566"/>
          </a:xfrm>
          <a:prstGeom prst="rect">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5676059" y="3271224"/>
            <a:ext cx="1127837" cy="45719"/>
            <a:chOff x="5676059" y="3248364"/>
            <a:chExt cx="1127837" cy="45719"/>
          </a:xfrm>
        </p:grpSpPr>
        <p:sp>
          <p:nvSpPr>
            <p:cNvPr id="44" name="矩形: 圆角 43"/>
            <p:cNvSpPr/>
            <p:nvPr/>
          </p:nvSpPr>
          <p:spPr>
            <a:xfrm>
              <a:off x="5676059" y="3248364"/>
              <a:ext cx="1127837" cy="457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圆角 44"/>
            <p:cNvSpPr/>
            <p:nvPr/>
          </p:nvSpPr>
          <p:spPr>
            <a:xfrm>
              <a:off x="5676060" y="3248364"/>
              <a:ext cx="1051862" cy="45719"/>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000"/>
                </a:solidFill>
              </a:endParaRPr>
            </a:p>
          </p:txBody>
        </p:sp>
      </p:grpSp>
      <p:sp>
        <p:nvSpPr>
          <p:cNvPr id="29" name="文本框 28"/>
          <p:cNvSpPr txBox="1"/>
          <p:nvPr/>
        </p:nvSpPr>
        <p:spPr>
          <a:xfrm rot="5400000">
            <a:off x="5136864" y="2994224"/>
            <a:ext cx="321310" cy="548640"/>
          </a:xfrm>
          <a:prstGeom prst="rect">
            <a:avLst/>
          </a:prstGeom>
          <a:noFill/>
        </p:spPr>
        <p:txBody>
          <a:bodyPr vert="vert270" wrap="none" rtlCol="0">
            <a:spAutoFit/>
          </a:bodyPr>
          <a:lstStyle/>
          <a:p>
            <a:r>
              <a:rPr lang="zh-CN" altLang="en-US" sz="900" dirty="0">
                <a:solidFill>
                  <a:schemeClr val="bg1"/>
                </a:solidFill>
                <a:latin typeface="思源黑体 CN Light" panose="020B0300000000000000" pitchFamily="34" charset="-122"/>
                <a:ea typeface="思源黑体 CN Light" panose="020B0300000000000000" pitchFamily="34" charset="-122"/>
              </a:rPr>
              <a:t>组织能力</a:t>
            </a:r>
            <a:endParaRPr lang="zh-CN" altLang="en-US" sz="900" dirty="0">
              <a:solidFill>
                <a:schemeClr val="bg1"/>
              </a:solidFill>
              <a:latin typeface="思源黑体 CN Light" panose="020B0300000000000000" pitchFamily="34" charset="-122"/>
              <a:ea typeface="思源黑体 CN Light" panose="020B0300000000000000" pitchFamily="34" charset="-122"/>
            </a:endParaRPr>
          </a:p>
        </p:txBody>
      </p:sp>
      <p:sp>
        <p:nvSpPr>
          <p:cNvPr id="34" name="文本框 33"/>
          <p:cNvSpPr txBox="1"/>
          <p:nvPr/>
        </p:nvSpPr>
        <p:spPr>
          <a:xfrm rot="5400000">
            <a:off x="6836848" y="3074223"/>
            <a:ext cx="367030" cy="395605"/>
          </a:xfrm>
          <a:prstGeom prst="rect">
            <a:avLst/>
          </a:prstGeom>
          <a:noFill/>
        </p:spPr>
        <p:txBody>
          <a:bodyPr vert="vert270" wrap="none" rtlCol="0">
            <a:spAutoFit/>
          </a:bodyPr>
          <a:lstStyle/>
          <a:p>
            <a:pPr algn="ctr"/>
            <a:r>
              <a:rPr lang="en-US" altLang="zh-CN" sz="1200" dirty="0">
                <a:solidFill>
                  <a:schemeClr val="bg1"/>
                </a:solidFill>
                <a:latin typeface="Haettenschweiler" panose="020B0706040902060204" pitchFamily="34" charset="0"/>
                <a:ea typeface="思源黑体 CN Light" panose="020B0300000000000000" pitchFamily="34" charset="-122"/>
              </a:rPr>
              <a:t>80%</a:t>
            </a:r>
            <a:endParaRPr lang="zh-CN" altLang="en-US" sz="1200" dirty="0">
              <a:solidFill>
                <a:schemeClr val="bg1"/>
              </a:solidFill>
              <a:latin typeface="Haettenschweiler" panose="020B0706040902060204" pitchFamily="34" charset="0"/>
              <a:ea typeface="思源黑体 CN Light" panose="020B0300000000000000" pitchFamily="34" charset="-122"/>
            </a:endParaRPr>
          </a:p>
        </p:txBody>
      </p:sp>
      <p:grpSp>
        <p:nvGrpSpPr>
          <p:cNvPr id="23" name="组合 22"/>
          <p:cNvGrpSpPr/>
          <p:nvPr/>
        </p:nvGrpSpPr>
        <p:grpSpPr>
          <a:xfrm>
            <a:off x="5676059" y="3018780"/>
            <a:ext cx="1127837" cy="45719"/>
            <a:chOff x="5676059" y="3018780"/>
            <a:chExt cx="1127837" cy="45719"/>
          </a:xfrm>
        </p:grpSpPr>
        <p:sp>
          <p:nvSpPr>
            <p:cNvPr id="46" name="矩形: 圆角 45"/>
            <p:cNvSpPr/>
            <p:nvPr/>
          </p:nvSpPr>
          <p:spPr>
            <a:xfrm>
              <a:off x="5676059" y="3018780"/>
              <a:ext cx="1127837" cy="457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圆角 46"/>
            <p:cNvSpPr/>
            <p:nvPr/>
          </p:nvSpPr>
          <p:spPr>
            <a:xfrm>
              <a:off x="5676060" y="3018780"/>
              <a:ext cx="849455" cy="45719"/>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000"/>
                </a:solidFill>
              </a:endParaRPr>
            </a:p>
          </p:txBody>
        </p:sp>
      </p:grpSp>
      <p:sp>
        <p:nvSpPr>
          <p:cNvPr id="30" name="文本框 29"/>
          <p:cNvSpPr txBox="1"/>
          <p:nvPr/>
        </p:nvSpPr>
        <p:spPr>
          <a:xfrm rot="5400000">
            <a:off x="5136864" y="2764640"/>
            <a:ext cx="321310" cy="548640"/>
          </a:xfrm>
          <a:prstGeom prst="rect">
            <a:avLst/>
          </a:prstGeom>
          <a:noFill/>
        </p:spPr>
        <p:txBody>
          <a:bodyPr vert="vert270" wrap="none" rtlCol="0">
            <a:spAutoFit/>
          </a:bodyPr>
          <a:lstStyle/>
          <a:p>
            <a:r>
              <a:rPr lang="zh-CN" altLang="en-US" sz="900" dirty="0">
                <a:solidFill>
                  <a:schemeClr val="bg1"/>
                </a:solidFill>
                <a:latin typeface="思源黑体 CN Light" panose="020B0300000000000000" pitchFamily="34" charset="-122"/>
                <a:ea typeface="思源黑体 CN Light" panose="020B0300000000000000" pitchFamily="34" charset="-122"/>
              </a:rPr>
              <a:t>语言能力</a:t>
            </a:r>
            <a:endParaRPr lang="zh-CN" altLang="en-US" sz="900" dirty="0">
              <a:solidFill>
                <a:schemeClr val="bg1"/>
              </a:solidFill>
              <a:latin typeface="思源黑体 CN Light" panose="020B0300000000000000" pitchFamily="34" charset="-122"/>
              <a:ea typeface="思源黑体 CN Light" panose="020B0300000000000000" pitchFamily="34" charset="-122"/>
            </a:endParaRPr>
          </a:p>
        </p:txBody>
      </p:sp>
      <p:sp>
        <p:nvSpPr>
          <p:cNvPr id="35" name="文本框 34"/>
          <p:cNvSpPr txBox="1"/>
          <p:nvPr/>
        </p:nvSpPr>
        <p:spPr>
          <a:xfrm rot="5400000">
            <a:off x="6836848" y="2844639"/>
            <a:ext cx="367030" cy="395605"/>
          </a:xfrm>
          <a:prstGeom prst="rect">
            <a:avLst/>
          </a:prstGeom>
          <a:noFill/>
        </p:spPr>
        <p:txBody>
          <a:bodyPr vert="vert270" wrap="none" rtlCol="0">
            <a:spAutoFit/>
          </a:bodyPr>
          <a:lstStyle/>
          <a:p>
            <a:pPr algn="ctr"/>
            <a:r>
              <a:rPr lang="en-US" altLang="zh-CN" sz="1200" dirty="0">
                <a:solidFill>
                  <a:schemeClr val="bg1"/>
                </a:solidFill>
                <a:latin typeface="Haettenschweiler" panose="020B0706040902060204" pitchFamily="34" charset="0"/>
                <a:ea typeface="思源黑体 CN Light" panose="020B0300000000000000" pitchFamily="34" charset="-122"/>
              </a:rPr>
              <a:t>95%</a:t>
            </a:r>
            <a:endParaRPr lang="zh-CN" altLang="en-US" sz="1200" dirty="0">
              <a:solidFill>
                <a:schemeClr val="bg1"/>
              </a:solidFill>
              <a:latin typeface="Haettenschweiler" panose="020B0706040902060204" pitchFamily="34" charset="0"/>
              <a:ea typeface="思源黑体 CN Light" panose="020B0300000000000000" pitchFamily="34" charset="-122"/>
            </a:endParaRPr>
          </a:p>
        </p:txBody>
      </p:sp>
      <p:grpSp>
        <p:nvGrpSpPr>
          <p:cNvPr id="2" name="组合 1"/>
          <p:cNvGrpSpPr/>
          <p:nvPr/>
        </p:nvGrpSpPr>
        <p:grpSpPr>
          <a:xfrm>
            <a:off x="5676059" y="2789998"/>
            <a:ext cx="1127837" cy="45719"/>
            <a:chOff x="5676059" y="2789998"/>
            <a:chExt cx="1127837" cy="45719"/>
          </a:xfrm>
        </p:grpSpPr>
        <p:sp>
          <p:nvSpPr>
            <p:cNvPr id="48" name="矩形: 圆角 47"/>
            <p:cNvSpPr/>
            <p:nvPr/>
          </p:nvSpPr>
          <p:spPr>
            <a:xfrm>
              <a:off x="5676059" y="2789998"/>
              <a:ext cx="1127837" cy="457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p:cNvSpPr/>
            <p:nvPr/>
          </p:nvSpPr>
          <p:spPr>
            <a:xfrm>
              <a:off x="5676059" y="2789998"/>
              <a:ext cx="985723" cy="45719"/>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C000"/>
                </a:solidFill>
              </a:endParaRPr>
            </a:p>
          </p:txBody>
        </p:sp>
      </p:grpSp>
      <p:sp>
        <p:nvSpPr>
          <p:cNvPr id="31" name="文本框 30"/>
          <p:cNvSpPr txBox="1"/>
          <p:nvPr/>
        </p:nvSpPr>
        <p:spPr>
          <a:xfrm rot="5400000">
            <a:off x="5136864" y="2535858"/>
            <a:ext cx="323165" cy="553998"/>
          </a:xfrm>
          <a:prstGeom prst="rect">
            <a:avLst/>
          </a:prstGeom>
          <a:noFill/>
        </p:spPr>
        <p:txBody>
          <a:bodyPr vert="vert270" wrap="none" rtlCol="0">
            <a:spAutoFit/>
          </a:bodyPr>
          <a:lstStyle/>
          <a:p>
            <a:r>
              <a:rPr lang="zh-CN" altLang="en-US" sz="900" dirty="0">
                <a:solidFill>
                  <a:schemeClr val="bg1"/>
                </a:solidFill>
                <a:latin typeface="思源黑体 CN Light" panose="020B0300000000000000" pitchFamily="34" charset="-122"/>
                <a:ea typeface="思源黑体 CN Light" panose="020B0300000000000000" pitchFamily="34" charset="-122"/>
              </a:rPr>
              <a:t>写作能力</a:t>
            </a:r>
            <a:endParaRPr lang="zh-CN" altLang="en-US" sz="900" dirty="0">
              <a:solidFill>
                <a:schemeClr val="bg1"/>
              </a:solidFill>
              <a:latin typeface="思源黑体 CN Light" panose="020B0300000000000000" pitchFamily="34" charset="-122"/>
              <a:ea typeface="思源黑体 CN Light" panose="020B0300000000000000" pitchFamily="34" charset="-122"/>
            </a:endParaRPr>
          </a:p>
        </p:txBody>
      </p:sp>
      <p:sp>
        <p:nvSpPr>
          <p:cNvPr id="36" name="文本框 35"/>
          <p:cNvSpPr txBox="1"/>
          <p:nvPr/>
        </p:nvSpPr>
        <p:spPr>
          <a:xfrm rot="5400000">
            <a:off x="6836848" y="2681732"/>
            <a:ext cx="369332" cy="262251"/>
          </a:xfrm>
          <a:prstGeom prst="rect">
            <a:avLst/>
          </a:prstGeom>
          <a:noFill/>
        </p:spPr>
        <p:txBody>
          <a:bodyPr vert="vert270" wrap="none" rtlCol="0">
            <a:spAutoFit/>
          </a:bodyPr>
          <a:lstStyle/>
          <a:p>
            <a:pPr algn="ctr"/>
            <a:r>
              <a:rPr lang="en-US" altLang="zh-CN" sz="1200" dirty="0">
                <a:solidFill>
                  <a:schemeClr val="bg1"/>
                </a:solidFill>
                <a:latin typeface="Haettenschweiler" panose="020B0706040902060204" pitchFamily="34" charset="0"/>
                <a:ea typeface="思源黑体 CN Light" panose="020B0300000000000000" pitchFamily="34" charset="-122"/>
              </a:rPr>
              <a:t>90%</a:t>
            </a:r>
            <a:endParaRPr lang="zh-CN" altLang="en-US" sz="1200" dirty="0">
              <a:solidFill>
                <a:schemeClr val="bg1"/>
              </a:solidFill>
              <a:latin typeface="Haettenschweiler" panose="020B0706040902060204" pitchFamily="34" charset="0"/>
              <a:ea typeface="思源黑体 CN Light" panose="020B0300000000000000" pitchFamily="34" charset="-122"/>
            </a:endParaRPr>
          </a:p>
        </p:txBody>
      </p:sp>
      <p:grpSp>
        <p:nvGrpSpPr>
          <p:cNvPr id="26" name="组合 25"/>
          <p:cNvGrpSpPr/>
          <p:nvPr/>
        </p:nvGrpSpPr>
        <p:grpSpPr>
          <a:xfrm>
            <a:off x="5676059" y="3708335"/>
            <a:ext cx="1127837" cy="45719"/>
            <a:chOff x="5676059" y="3708335"/>
            <a:chExt cx="1127837" cy="45719"/>
          </a:xfrm>
        </p:grpSpPr>
        <p:sp>
          <p:nvSpPr>
            <p:cNvPr id="40" name="矩形: 圆角 39"/>
            <p:cNvSpPr/>
            <p:nvPr/>
          </p:nvSpPr>
          <p:spPr>
            <a:xfrm>
              <a:off x="5676059" y="3708335"/>
              <a:ext cx="1127837" cy="457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圆角 40"/>
            <p:cNvSpPr/>
            <p:nvPr/>
          </p:nvSpPr>
          <p:spPr>
            <a:xfrm>
              <a:off x="5676060" y="3708335"/>
              <a:ext cx="1051863" cy="45719"/>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000"/>
                </a:solidFill>
              </a:endParaRPr>
            </a:p>
          </p:txBody>
        </p:sp>
      </p:grpSp>
      <p:sp>
        <p:nvSpPr>
          <p:cNvPr id="32" name="文本框 31"/>
          <p:cNvSpPr txBox="1"/>
          <p:nvPr/>
        </p:nvSpPr>
        <p:spPr>
          <a:xfrm rot="5400000">
            <a:off x="5136864" y="3454194"/>
            <a:ext cx="321310" cy="548640"/>
          </a:xfrm>
          <a:prstGeom prst="rect">
            <a:avLst/>
          </a:prstGeom>
          <a:noFill/>
        </p:spPr>
        <p:txBody>
          <a:bodyPr vert="vert270" wrap="none" rtlCol="0">
            <a:spAutoFit/>
          </a:bodyPr>
          <a:lstStyle/>
          <a:p>
            <a:r>
              <a:rPr lang="zh-CN" altLang="en-US" sz="900" dirty="0">
                <a:solidFill>
                  <a:schemeClr val="bg1"/>
                </a:solidFill>
                <a:latin typeface="思源黑体 CN Light" panose="020B0300000000000000" pitchFamily="34" charset="-122"/>
                <a:ea typeface="思源黑体 CN Light" panose="020B0300000000000000" pitchFamily="34" charset="-122"/>
              </a:rPr>
              <a:t>理解能力</a:t>
            </a:r>
            <a:endParaRPr lang="zh-CN" altLang="en-US" sz="900" dirty="0">
              <a:solidFill>
                <a:schemeClr val="bg1"/>
              </a:solidFill>
              <a:latin typeface="思源黑体 CN Light" panose="020B0300000000000000" pitchFamily="34" charset="-122"/>
              <a:ea typeface="思源黑体 CN Light" panose="020B0300000000000000" pitchFamily="34" charset="-122"/>
            </a:endParaRPr>
          </a:p>
        </p:txBody>
      </p:sp>
      <p:sp>
        <p:nvSpPr>
          <p:cNvPr id="37" name="文本框 36"/>
          <p:cNvSpPr txBox="1"/>
          <p:nvPr/>
        </p:nvSpPr>
        <p:spPr>
          <a:xfrm rot="5400000">
            <a:off x="6836848" y="3600068"/>
            <a:ext cx="369332" cy="262251"/>
          </a:xfrm>
          <a:prstGeom prst="rect">
            <a:avLst/>
          </a:prstGeom>
          <a:noFill/>
        </p:spPr>
        <p:txBody>
          <a:bodyPr vert="vert270" wrap="none" rtlCol="0">
            <a:spAutoFit/>
          </a:bodyPr>
          <a:lstStyle/>
          <a:p>
            <a:pPr algn="ctr"/>
            <a:r>
              <a:rPr lang="en-US" altLang="zh-CN" sz="1200" dirty="0">
                <a:solidFill>
                  <a:schemeClr val="bg1"/>
                </a:solidFill>
                <a:latin typeface="Haettenschweiler" panose="020B0706040902060204" pitchFamily="34" charset="0"/>
                <a:ea typeface="思源黑体 CN Light" panose="020B0300000000000000" pitchFamily="34" charset="-122"/>
              </a:rPr>
              <a:t>90%</a:t>
            </a:r>
            <a:endParaRPr lang="zh-CN" altLang="en-US" sz="1200" dirty="0">
              <a:solidFill>
                <a:schemeClr val="bg1"/>
              </a:solidFill>
              <a:latin typeface="Haettenschweiler" panose="020B0706040902060204" pitchFamily="34" charset="0"/>
              <a:ea typeface="思源黑体 CN Light" panose="020B0300000000000000" pitchFamily="34" charset="-122"/>
            </a:endParaRPr>
          </a:p>
        </p:txBody>
      </p:sp>
      <p:grpSp>
        <p:nvGrpSpPr>
          <p:cNvPr id="25" name="组合 24"/>
          <p:cNvGrpSpPr/>
          <p:nvPr/>
        </p:nvGrpSpPr>
        <p:grpSpPr>
          <a:xfrm>
            <a:off x="5676059" y="3478750"/>
            <a:ext cx="1127837" cy="45719"/>
            <a:chOff x="5676059" y="3478750"/>
            <a:chExt cx="1127837" cy="45719"/>
          </a:xfrm>
        </p:grpSpPr>
        <p:sp>
          <p:nvSpPr>
            <p:cNvPr id="42" name="矩形: 圆角 41"/>
            <p:cNvSpPr/>
            <p:nvPr/>
          </p:nvSpPr>
          <p:spPr>
            <a:xfrm>
              <a:off x="5676059" y="3478750"/>
              <a:ext cx="1127837" cy="457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圆角 42"/>
            <p:cNvSpPr/>
            <p:nvPr/>
          </p:nvSpPr>
          <p:spPr>
            <a:xfrm>
              <a:off x="5676060" y="3478750"/>
              <a:ext cx="908193" cy="45719"/>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000"/>
                </a:solidFill>
              </a:endParaRPr>
            </a:p>
          </p:txBody>
        </p:sp>
      </p:grpSp>
      <p:sp>
        <p:nvSpPr>
          <p:cNvPr id="33" name="文本框 32"/>
          <p:cNvSpPr txBox="1"/>
          <p:nvPr/>
        </p:nvSpPr>
        <p:spPr>
          <a:xfrm rot="5400000">
            <a:off x="5136864" y="3224610"/>
            <a:ext cx="321310" cy="548640"/>
          </a:xfrm>
          <a:prstGeom prst="rect">
            <a:avLst/>
          </a:prstGeom>
          <a:noFill/>
        </p:spPr>
        <p:txBody>
          <a:bodyPr vert="vert270" wrap="none" rtlCol="0">
            <a:spAutoFit/>
          </a:bodyPr>
          <a:lstStyle/>
          <a:p>
            <a:r>
              <a:rPr lang="zh-CN" altLang="en-US" sz="900" dirty="0">
                <a:solidFill>
                  <a:schemeClr val="bg1"/>
                </a:solidFill>
                <a:latin typeface="思源黑体 CN Light" panose="020B0300000000000000" pitchFamily="34" charset="-122"/>
                <a:ea typeface="思源黑体 CN Light" panose="020B0300000000000000" pitchFamily="34" charset="-122"/>
              </a:rPr>
              <a:t>语言能力</a:t>
            </a:r>
            <a:endParaRPr lang="zh-CN" altLang="en-US" sz="900" dirty="0">
              <a:solidFill>
                <a:schemeClr val="bg1"/>
              </a:solidFill>
              <a:latin typeface="思源黑体 CN Light" panose="020B0300000000000000" pitchFamily="34" charset="-122"/>
              <a:ea typeface="思源黑体 CN Light" panose="020B0300000000000000" pitchFamily="34" charset="-122"/>
            </a:endParaRPr>
          </a:p>
        </p:txBody>
      </p:sp>
      <p:sp>
        <p:nvSpPr>
          <p:cNvPr id="38" name="文本框 37"/>
          <p:cNvSpPr txBox="1"/>
          <p:nvPr/>
        </p:nvSpPr>
        <p:spPr>
          <a:xfrm rot="5400000">
            <a:off x="6836848" y="3371285"/>
            <a:ext cx="369332" cy="260649"/>
          </a:xfrm>
          <a:prstGeom prst="rect">
            <a:avLst/>
          </a:prstGeom>
          <a:noFill/>
        </p:spPr>
        <p:txBody>
          <a:bodyPr vert="vert270" wrap="none" rtlCol="0">
            <a:spAutoFit/>
          </a:bodyPr>
          <a:lstStyle/>
          <a:p>
            <a:pPr algn="ctr"/>
            <a:r>
              <a:rPr lang="en-US" altLang="zh-CN" sz="1200" dirty="0">
                <a:solidFill>
                  <a:schemeClr val="bg1"/>
                </a:solidFill>
                <a:latin typeface="Haettenschweiler" panose="020B0706040902060204" pitchFamily="34" charset="0"/>
                <a:ea typeface="思源黑体 CN Light" panose="020B0300000000000000" pitchFamily="34" charset="-122"/>
              </a:rPr>
              <a:t>85%</a:t>
            </a:r>
            <a:endParaRPr lang="zh-CN" altLang="en-US" sz="1200" dirty="0">
              <a:solidFill>
                <a:schemeClr val="bg1"/>
              </a:solidFill>
              <a:latin typeface="Haettenschweiler" panose="020B0706040902060204" pitchFamily="34" charset="0"/>
              <a:ea typeface="思源黑体 CN Light" panose="020B0300000000000000" pitchFamily="34" charset="-122"/>
            </a:endParaRPr>
          </a:p>
        </p:txBody>
      </p:sp>
      <p:cxnSp>
        <p:nvCxnSpPr>
          <p:cNvPr id="39" name="直接连接符 38"/>
          <p:cNvCxnSpPr/>
          <p:nvPr/>
        </p:nvCxnSpPr>
        <p:spPr>
          <a:xfrm>
            <a:off x="5628016" y="2715869"/>
            <a:ext cx="0" cy="1112315"/>
          </a:xfrm>
          <a:prstGeom prst="line">
            <a:avLst/>
          </a:prstGeom>
          <a:ln w="3175">
            <a:solidFill>
              <a:schemeClr val="bg1">
                <a:alpha val="30000"/>
              </a:schemeClr>
            </a:solidFill>
          </a:ln>
        </p:spPr>
        <p:style>
          <a:lnRef idx="1">
            <a:schemeClr val="accent1"/>
          </a:lnRef>
          <a:fillRef idx="0">
            <a:schemeClr val="accent1"/>
          </a:fillRef>
          <a:effectRef idx="0">
            <a:schemeClr val="accent1"/>
          </a:effectRef>
          <a:fontRef idx="minor">
            <a:schemeClr val="tx1"/>
          </a:fontRef>
        </p:style>
      </p:cxnSp>
      <p:sp>
        <p:nvSpPr>
          <p:cNvPr id="51" name="文本框 50"/>
          <p:cNvSpPr txBox="1"/>
          <p:nvPr/>
        </p:nvSpPr>
        <p:spPr>
          <a:xfrm>
            <a:off x="1600200" y="1657985"/>
            <a:ext cx="1870075" cy="521970"/>
          </a:xfrm>
          <a:prstGeom prst="rect">
            <a:avLst/>
          </a:prstGeom>
          <a:noFill/>
        </p:spPr>
        <p:txBody>
          <a:bodyPr vert="horz" wrap="square" rtlCol="0">
            <a:spAutoFit/>
          </a:bodyPr>
          <a:lstStyle/>
          <a:p>
            <a:r>
              <a:rPr lang="zh-CN" altLang="en-US" sz="2800" dirty="0">
                <a:solidFill>
                  <a:srgbClr val="FF3300"/>
                </a:solidFill>
                <a:latin typeface="微软雅黑" panose="020B0503020204020204" pitchFamily="34" charset="-122"/>
                <a:ea typeface="微软雅黑" panose="020B0503020204020204" pitchFamily="34" charset="-122"/>
              </a:rPr>
              <a:t>个人能力</a:t>
            </a:r>
            <a:endParaRPr lang="zh-CN" altLang="en-US" sz="2800" dirty="0">
              <a:solidFill>
                <a:srgbClr val="FF3300"/>
              </a:solidFill>
              <a:latin typeface="微软雅黑" panose="020B0503020204020204" pitchFamily="34" charset="-122"/>
              <a:ea typeface="微软雅黑" panose="020B0503020204020204" pitchFamily="34" charset="-122"/>
            </a:endParaRPr>
          </a:p>
        </p:txBody>
      </p:sp>
      <p:sp>
        <p:nvSpPr>
          <p:cNvPr id="59" name="文本框 58"/>
          <p:cNvSpPr txBox="1"/>
          <p:nvPr/>
        </p:nvSpPr>
        <p:spPr>
          <a:xfrm>
            <a:off x="1509853" y="2670528"/>
            <a:ext cx="2770046" cy="668020"/>
          </a:xfrm>
          <a:prstGeom prst="rect">
            <a:avLst/>
          </a:prstGeom>
          <a:solidFill>
            <a:srgbClr val="000F2E"/>
          </a:solidFill>
        </p:spPr>
        <p:txBody>
          <a:bodyPr wrap="square" rtlCol="0">
            <a:spAutoFit/>
          </a:bodyPr>
          <a:lstStyle/>
          <a:p>
            <a:pPr>
              <a:lnSpc>
                <a:spcPct val="125000"/>
              </a:lnSpc>
            </a:pPr>
            <a:r>
              <a:rPr lang="en-US" altLang="zh-CN" sz="1000" dirty="0">
                <a:solidFill>
                  <a:schemeClr val="bg1"/>
                </a:solidFill>
                <a:latin typeface="微软雅黑" panose="020B0503020204020204" pitchFamily="34" charset="-122"/>
                <a:ea typeface="微软雅黑" panose="020B0503020204020204" pitchFamily="34" charset="-122"/>
              </a:rPr>
              <a:t>       </a:t>
            </a:r>
            <a:r>
              <a:rPr lang="zh-CN" altLang="en-US" sz="1000" b="1" dirty="0">
                <a:solidFill>
                  <a:schemeClr val="bg1"/>
                </a:solidFill>
                <a:latin typeface="微软雅黑" panose="020B0503020204020204" pitchFamily="34" charset="-122"/>
                <a:ea typeface="微软雅黑" panose="020B0503020204020204" pitchFamily="34" charset="-122"/>
              </a:rPr>
              <a:t>我有足够的工作热情。一名好的学生干部最首要的就是要有工作热情，因为热情是工作的原动力，拥有了热情才能主动服务于同学。</a:t>
            </a:r>
            <a:endParaRPr lang="zh-CN" altLang="en-US" sz="1000" b="1" dirty="0">
              <a:solidFill>
                <a:schemeClr val="bg1"/>
              </a:solidFill>
              <a:latin typeface="微软雅黑" panose="020B0503020204020204" pitchFamily="34" charset="-122"/>
              <a:ea typeface="微软雅黑" panose="020B0503020204020204" pitchFamily="34" charset="-122"/>
            </a:endParaRPr>
          </a:p>
        </p:txBody>
      </p:sp>
      <p:cxnSp>
        <p:nvCxnSpPr>
          <p:cNvPr id="61" name="直接连接符 60"/>
          <p:cNvCxnSpPr/>
          <p:nvPr/>
        </p:nvCxnSpPr>
        <p:spPr>
          <a:xfrm>
            <a:off x="1600341" y="2604476"/>
            <a:ext cx="2618598"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1489119" y="3506745"/>
            <a:ext cx="781957" cy="246221"/>
          </a:xfrm>
          <a:prstGeom prst="rect">
            <a:avLst/>
          </a:prstGeom>
          <a:noFill/>
        </p:spPr>
        <p:txBody>
          <a:bodyPr vert="horz" wrap="square" rtlCol="0">
            <a:spAutoFit/>
          </a:bodyPr>
          <a:lstStyle/>
          <a:p>
            <a:r>
              <a:rPr lang="en-US" altLang="zh-CN" sz="1000" dirty="0">
                <a:solidFill>
                  <a:schemeClr val="bg1"/>
                </a:solidFill>
                <a:latin typeface="微软雅黑" panose="020B0503020204020204" pitchFamily="34" charset="-122"/>
                <a:ea typeface="微软雅黑" panose="020B0503020204020204" pitchFamily="34" charset="-122"/>
              </a:rPr>
              <a:t>GPA</a:t>
            </a: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63" name="文本框 62"/>
          <p:cNvSpPr txBox="1"/>
          <p:nvPr/>
        </p:nvSpPr>
        <p:spPr>
          <a:xfrm>
            <a:off x="1799426" y="3506745"/>
            <a:ext cx="781957" cy="398780"/>
          </a:xfrm>
          <a:prstGeom prst="rect">
            <a:avLst/>
          </a:prstGeom>
          <a:noFill/>
        </p:spPr>
        <p:txBody>
          <a:bodyPr vert="horz" wrap="square" rtlCol="0">
            <a:spAutoFit/>
          </a:bodyPr>
          <a:lstStyle/>
          <a:p>
            <a:r>
              <a:rPr lang="en-US" altLang="zh-CN" sz="2000" dirty="0">
                <a:solidFill>
                  <a:srgbClr val="FF3300"/>
                </a:solidFill>
                <a:latin typeface="微软雅黑" panose="020B0503020204020204" pitchFamily="34" charset="-122"/>
                <a:ea typeface="微软雅黑" panose="020B0503020204020204" pitchFamily="34" charset="-122"/>
              </a:rPr>
              <a:t>4.2</a:t>
            </a:r>
            <a:endParaRPr lang="en-US" altLang="zh-CN" sz="2000" dirty="0">
              <a:solidFill>
                <a:srgbClr val="FF3300"/>
              </a:solidFill>
              <a:latin typeface="微软雅黑" panose="020B0503020204020204" pitchFamily="34" charset="-122"/>
              <a:ea typeface="微软雅黑" panose="020B0503020204020204" pitchFamily="34" charset="-122"/>
            </a:endParaRPr>
          </a:p>
        </p:txBody>
      </p:sp>
      <p:sp>
        <p:nvSpPr>
          <p:cNvPr id="65" name="文本框 64"/>
          <p:cNvSpPr txBox="1"/>
          <p:nvPr/>
        </p:nvSpPr>
        <p:spPr>
          <a:xfrm>
            <a:off x="2482379" y="3506745"/>
            <a:ext cx="781957" cy="246221"/>
          </a:xfrm>
          <a:prstGeom prst="rect">
            <a:avLst/>
          </a:prstGeom>
          <a:noFill/>
        </p:spPr>
        <p:txBody>
          <a:bodyPr vert="horz"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专业排名</a:t>
            </a: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66" name="文本框 65"/>
          <p:cNvSpPr txBox="1"/>
          <p:nvPr/>
        </p:nvSpPr>
        <p:spPr>
          <a:xfrm>
            <a:off x="3081795" y="3506745"/>
            <a:ext cx="781957" cy="460375"/>
          </a:xfrm>
          <a:prstGeom prst="rect">
            <a:avLst/>
          </a:prstGeom>
          <a:solidFill>
            <a:srgbClr val="000F2E"/>
          </a:solidFill>
        </p:spPr>
        <p:txBody>
          <a:bodyPr vert="horz" wrap="square" rtlCol="0">
            <a:spAutoFit/>
          </a:bodyPr>
          <a:lstStyle/>
          <a:p>
            <a:r>
              <a:rPr lang="en-US" altLang="zh-CN" sz="2400" dirty="0">
                <a:solidFill>
                  <a:srgbClr val="FF3300"/>
                </a:solidFill>
                <a:latin typeface="微软雅黑" panose="020B0503020204020204" pitchFamily="34" charset="-122"/>
                <a:ea typeface="微软雅黑" panose="020B0503020204020204" pitchFamily="34" charset="-122"/>
              </a:rPr>
              <a:t>3</a:t>
            </a:r>
            <a:endParaRPr lang="en-US" altLang="zh-CN" sz="2400" dirty="0">
              <a:solidFill>
                <a:srgbClr val="FF3300"/>
              </a:solidFill>
              <a:latin typeface="微软雅黑" panose="020B0503020204020204" pitchFamily="34" charset="-122"/>
              <a:ea typeface="微软雅黑" panose="020B0503020204020204" pitchFamily="34" charset="-122"/>
            </a:endParaRPr>
          </a:p>
        </p:txBody>
      </p:sp>
      <p:sp>
        <p:nvSpPr>
          <p:cNvPr id="68" name="文本框 67"/>
          <p:cNvSpPr txBox="1"/>
          <p:nvPr/>
        </p:nvSpPr>
        <p:spPr>
          <a:xfrm>
            <a:off x="1509853" y="4085286"/>
            <a:ext cx="2770046" cy="1437640"/>
          </a:xfrm>
          <a:prstGeom prst="rect">
            <a:avLst/>
          </a:prstGeom>
          <a:solidFill>
            <a:srgbClr val="000F2E"/>
          </a:solidFill>
        </p:spPr>
        <p:txBody>
          <a:bodyPr wrap="square" rtlCol="0">
            <a:spAutoFit/>
          </a:bodyPr>
          <a:lstStyle/>
          <a:p>
            <a:pPr>
              <a:lnSpc>
                <a:spcPct val="125000"/>
              </a:lnSpc>
            </a:pPr>
            <a:r>
              <a:rPr lang="en-US" altLang="zh-CN" sz="1000" b="1" dirty="0">
                <a:solidFill>
                  <a:schemeClr val="bg1"/>
                </a:solidFill>
                <a:latin typeface="+mn-ea"/>
                <a:sym typeface="+mn-ea"/>
              </a:rPr>
              <a:t>    </a:t>
            </a:r>
            <a:r>
              <a:rPr lang="zh-CN" altLang="en-US" sz="1000" b="1" dirty="0">
                <a:solidFill>
                  <a:schemeClr val="bg1"/>
                </a:solidFill>
                <a:latin typeface="微软雅黑" panose="020B0503020204020204" pitchFamily="34" charset="-122"/>
                <a:ea typeface="微软雅黑" panose="020B0503020204020204" pitchFamily="34" charset="-122"/>
                <a:sym typeface="+mn-ea"/>
              </a:rPr>
              <a:t>在活动部工作的一年中，对于我来说，首先，让我的大学生活变得丰富多彩。在这一年中，我积极地参与了学生会组织的各项活动，给我的大学生活带来了许许多多的色彩。在服务于同学们的同时，为自己的大学生活添彩还可以结交许多志同道合的朋友，这是我觉得收获最大也是最开心的事情。</a:t>
            </a:r>
            <a:endParaRPr lang="zh-CN" altLang="en-US" sz="1000" b="1" dirty="0">
              <a:solidFill>
                <a:schemeClr val="bg1"/>
              </a:solidFill>
              <a:latin typeface="微软雅黑" panose="020B0503020204020204" pitchFamily="34" charset="-122"/>
              <a:ea typeface="微软雅黑" panose="020B0503020204020204" pitchFamily="34" charset="-122"/>
              <a:sym typeface="+mn-ea"/>
            </a:endParaRPr>
          </a:p>
        </p:txBody>
      </p:sp>
      <p:cxnSp>
        <p:nvCxnSpPr>
          <p:cNvPr id="69" name="直接连接符 68"/>
          <p:cNvCxnSpPr/>
          <p:nvPr/>
        </p:nvCxnSpPr>
        <p:spPr>
          <a:xfrm>
            <a:off x="1600341" y="4019234"/>
            <a:ext cx="2618598"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27" name="PA-文本框 38"/>
          <p:cNvSpPr txBox="1"/>
          <p:nvPr>
            <p:custDataLst>
              <p:tags r:id="rId3"/>
            </p:custDataLst>
          </p:nvPr>
        </p:nvSpPr>
        <p:spPr>
          <a:xfrm>
            <a:off x="342900" y="509905"/>
            <a:ext cx="1083945" cy="398780"/>
          </a:xfrm>
          <a:prstGeom prst="rect">
            <a:avLst/>
          </a:prstGeom>
          <a:noFill/>
        </p:spPr>
        <p:txBody>
          <a:bodyPr wrap="square" rtlCol="0">
            <a:spAutoFit/>
          </a:bodyPr>
          <a:p>
            <a:r>
              <a:rPr lang="en-US" altLang="zh-CN" sz="1000" b="1" dirty="0">
                <a:solidFill>
                  <a:schemeClr val="bg1"/>
                </a:solidFill>
                <a:latin typeface="微软雅黑" panose="020B0503020204020204" pitchFamily="34" charset="-122"/>
                <a:ea typeface="微软雅黑" panose="020B0503020204020204" pitchFamily="34" charset="-122"/>
              </a:rPr>
              <a:t>DENG</a:t>
            </a:r>
            <a:endParaRPr lang="en-US" altLang="zh-CN" sz="1400" b="1" dirty="0">
              <a:solidFill>
                <a:schemeClr val="bg1"/>
              </a:solidFill>
              <a:latin typeface="微软雅黑" panose="020B0503020204020204" pitchFamily="34" charset="-122"/>
              <a:ea typeface="微软雅黑" panose="020B0503020204020204" pitchFamily="34" charset="-122"/>
            </a:endParaRPr>
          </a:p>
          <a:p>
            <a:r>
              <a:rPr lang="en-US" altLang="zh-CN" sz="1000" dirty="0">
                <a:solidFill>
                  <a:schemeClr val="bg1"/>
                </a:solidFill>
                <a:latin typeface="微软雅黑" panose="020B0503020204020204" pitchFamily="34" charset="-122"/>
                <a:ea typeface="微软雅黑" panose="020B0503020204020204" pitchFamily="34" charset="-122"/>
              </a:rPr>
              <a:t>HONGWEI</a:t>
            </a: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54" name="文本框 53"/>
          <p:cNvSpPr txBox="1"/>
          <p:nvPr/>
        </p:nvSpPr>
        <p:spPr>
          <a:xfrm>
            <a:off x="342900" y="908685"/>
            <a:ext cx="868045" cy="460375"/>
          </a:xfrm>
          <a:prstGeom prst="rect">
            <a:avLst/>
          </a:prstGeom>
          <a:noFill/>
        </p:spPr>
        <p:txBody>
          <a:bodyPr wrap="square" rtlCol="0">
            <a:spAutoFit/>
          </a:bodyPr>
          <a:p>
            <a:r>
              <a:rPr lang="zh-CN" altLang="en-US" sz="1200" b="1">
                <a:solidFill>
                  <a:schemeClr val="bg1"/>
                </a:solidFill>
                <a:latin typeface="微软雅黑" panose="020B0503020204020204" pitchFamily="34" charset="-122"/>
                <a:ea typeface="微软雅黑" panose="020B0503020204020204" pitchFamily="34" charset="-122"/>
              </a:rPr>
              <a:t>邓</a:t>
            </a:r>
            <a:endParaRPr lang="zh-CN" altLang="en-US" sz="1200" b="1">
              <a:solidFill>
                <a:schemeClr val="bg1"/>
              </a:solidFill>
              <a:latin typeface="微软雅黑" panose="020B0503020204020204" pitchFamily="34" charset="-122"/>
              <a:ea typeface="微软雅黑" panose="020B0503020204020204" pitchFamily="34" charset="-122"/>
            </a:endParaRPr>
          </a:p>
          <a:p>
            <a:r>
              <a:rPr lang="zh-CN" altLang="en-US" sz="1200">
                <a:solidFill>
                  <a:schemeClr val="bg1"/>
                </a:solidFill>
                <a:latin typeface="微软雅黑" panose="020B0503020204020204" pitchFamily="34" charset="-122"/>
                <a:ea typeface="微软雅黑" panose="020B0503020204020204" pitchFamily="34" charset="-122"/>
              </a:rPr>
              <a:t>鸿伟</a:t>
            </a:r>
            <a:endParaRPr lang="zh-CN" altLang="en-US" sz="1200">
              <a:solidFill>
                <a:schemeClr val="bg1"/>
              </a:solidFill>
              <a:latin typeface="微软雅黑" panose="020B0503020204020204" pitchFamily="34" charset="-122"/>
              <a:ea typeface="微软雅黑" panose="020B0503020204020204" pitchFamily="34" charset="-122"/>
            </a:endParaRPr>
          </a:p>
        </p:txBody>
      </p:sp>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0" presetClass="entr" presetSubtype="0" fill="hold" grpId="0" nodeType="withEffect">
                                  <p:stCondLst>
                                    <p:cond delay="200"/>
                                  </p:stCondLst>
                                  <p:childTnLst>
                                    <p:set>
                                      <p:cBhvr>
                                        <p:cTn id="9" dur="750" fill="hold">
                                          <p:stCondLst>
                                            <p:cond delay="0"/>
                                          </p:stCondLst>
                                        </p:cTn>
                                        <p:tgtEl>
                                          <p:spTgt spid="36"/>
                                        </p:tgtEl>
                                        <p:attrNameLst>
                                          <p:attrName>style.visibility</p:attrName>
                                        </p:attrNameLst>
                                      </p:cBhvr>
                                      <p:to>
                                        <p:strVal val="visible"/>
                                      </p:to>
                                    </p:set>
                                    <p:anim to="" calcmode="lin" valueType="num">
                                      <p:cBhvr>
                                        <p:cTn id="10" dur="750" fill="hold">
                                          <p:stCondLst>
                                            <p:cond delay="0"/>
                                          </p:stCondLst>
                                        </p:cTn>
                                        <p:tgtEl>
                                          <p:spTgt spid="36"/>
                                        </p:tgtEl>
                                        <p:attrNameLst>
                                          <p:attrName>ppt_h</p:attrName>
                                        </p:attrNameLst>
                                      </p:cBhvr>
                                      <p:tavLst>
                                        <p:tav tm="0" fmla="#ppt_h-#ppt_h*cos(4*pi*$)*(1-$)^2">
                                          <p:val>
                                            <p:fltVal val="0"/>
                                          </p:val>
                                        </p:tav>
                                        <p:tav tm="100000">
                                          <p:val>
                                            <p:fltVal val="1"/>
                                          </p:val>
                                        </p:tav>
                                      </p:tavLst>
                                    </p:anim>
                                    <p:anim to="" calcmode="lin" valueType="num">
                                      <p:cBhvr>
                                        <p:cTn id="11" dur="750" fill="hold">
                                          <p:stCondLst>
                                            <p:cond delay="0"/>
                                          </p:stCondLst>
                                        </p:cTn>
                                        <p:tgtEl>
                                          <p:spTgt spid="36"/>
                                        </p:tgtEl>
                                        <p:attrNameLst>
                                          <p:attrName>ppt_w</p:attrName>
                                        </p:attrNameLst>
                                      </p:cBhvr>
                                      <p:tavLst>
                                        <p:tav tm="0" fmla="#ppt_w-#ppt_w*cos(4*pi*$)*(1-$)^2">
                                          <p:val>
                                            <p:fltVal val="0"/>
                                          </p:val>
                                        </p:tav>
                                        <p:tav tm="100000">
                                          <p:val>
                                            <p:fltVal val="1"/>
                                          </p:val>
                                        </p:tav>
                                      </p:tavLst>
                                    </p:anim>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ipe(left)">
                                      <p:cBhvr>
                                        <p:cTn id="15" dur="500"/>
                                        <p:tgtEl>
                                          <p:spTgt spid="23"/>
                                        </p:tgtEl>
                                      </p:cBhvr>
                                    </p:animEffect>
                                  </p:childTnLst>
                                </p:cTn>
                              </p:par>
                              <p:par>
                                <p:cTn id="16" presetID="0" presetClass="entr" presetSubtype="0" fill="hold" grpId="0" nodeType="withEffect">
                                  <p:stCondLst>
                                    <p:cond delay="200"/>
                                  </p:stCondLst>
                                  <p:childTnLst>
                                    <p:set>
                                      <p:cBhvr>
                                        <p:cTn id="17" dur="750" fill="hold">
                                          <p:stCondLst>
                                            <p:cond delay="0"/>
                                          </p:stCondLst>
                                        </p:cTn>
                                        <p:tgtEl>
                                          <p:spTgt spid="35"/>
                                        </p:tgtEl>
                                        <p:attrNameLst>
                                          <p:attrName>style.visibility</p:attrName>
                                        </p:attrNameLst>
                                      </p:cBhvr>
                                      <p:to>
                                        <p:strVal val="visible"/>
                                      </p:to>
                                    </p:set>
                                    <p:anim to="" calcmode="lin" valueType="num">
                                      <p:cBhvr>
                                        <p:cTn id="18" dur="750" fill="hold">
                                          <p:stCondLst>
                                            <p:cond delay="0"/>
                                          </p:stCondLst>
                                        </p:cTn>
                                        <p:tgtEl>
                                          <p:spTgt spid="35"/>
                                        </p:tgtEl>
                                        <p:attrNameLst>
                                          <p:attrName>ppt_h</p:attrName>
                                        </p:attrNameLst>
                                      </p:cBhvr>
                                      <p:tavLst>
                                        <p:tav tm="0" fmla="#ppt_h-#ppt_h*cos(4*pi*$)*(1-$)^2">
                                          <p:val>
                                            <p:fltVal val="0"/>
                                          </p:val>
                                        </p:tav>
                                        <p:tav tm="100000">
                                          <p:val>
                                            <p:fltVal val="1"/>
                                          </p:val>
                                        </p:tav>
                                      </p:tavLst>
                                    </p:anim>
                                    <p:anim to="" calcmode="lin" valueType="num">
                                      <p:cBhvr>
                                        <p:cTn id="19" dur="750" fill="hold">
                                          <p:stCondLst>
                                            <p:cond delay="0"/>
                                          </p:stCondLst>
                                        </p:cTn>
                                        <p:tgtEl>
                                          <p:spTgt spid="35"/>
                                        </p:tgtEl>
                                        <p:attrNameLst>
                                          <p:attrName>ppt_w</p:attrName>
                                        </p:attrNameLst>
                                      </p:cBhvr>
                                      <p:tavLst>
                                        <p:tav tm="0" fmla="#ppt_w-#ppt_w*cos(4*pi*$)*(1-$)^2">
                                          <p:val>
                                            <p:fltVal val="0"/>
                                          </p:val>
                                        </p:tav>
                                        <p:tav tm="100000">
                                          <p:val>
                                            <p:fltVal val="1"/>
                                          </p:val>
                                        </p:tav>
                                      </p:tavLst>
                                    </p:anim>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500"/>
                                        <p:tgtEl>
                                          <p:spTgt spid="24"/>
                                        </p:tgtEl>
                                      </p:cBhvr>
                                    </p:animEffect>
                                  </p:childTnLst>
                                </p:cTn>
                              </p:par>
                              <p:par>
                                <p:cTn id="24" presetID="0" presetClass="entr" presetSubtype="0" fill="hold" grpId="0" nodeType="withEffect">
                                  <p:stCondLst>
                                    <p:cond delay="200"/>
                                  </p:stCondLst>
                                  <p:childTnLst>
                                    <p:set>
                                      <p:cBhvr>
                                        <p:cTn id="25" dur="750" fill="hold">
                                          <p:stCondLst>
                                            <p:cond delay="0"/>
                                          </p:stCondLst>
                                        </p:cTn>
                                        <p:tgtEl>
                                          <p:spTgt spid="34"/>
                                        </p:tgtEl>
                                        <p:attrNameLst>
                                          <p:attrName>style.visibility</p:attrName>
                                        </p:attrNameLst>
                                      </p:cBhvr>
                                      <p:to>
                                        <p:strVal val="visible"/>
                                      </p:to>
                                    </p:set>
                                    <p:anim to="" calcmode="lin" valueType="num">
                                      <p:cBhvr>
                                        <p:cTn id="26" dur="750" fill="hold">
                                          <p:stCondLst>
                                            <p:cond delay="0"/>
                                          </p:stCondLst>
                                        </p:cTn>
                                        <p:tgtEl>
                                          <p:spTgt spid="34"/>
                                        </p:tgtEl>
                                        <p:attrNameLst>
                                          <p:attrName>ppt_h</p:attrName>
                                        </p:attrNameLst>
                                      </p:cBhvr>
                                      <p:tavLst>
                                        <p:tav tm="0" fmla="#ppt_h-#ppt_h*cos(4*pi*$)*(1-$)^2">
                                          <p:val>
                                            <p:fltVal val="0"/>
                                          </p:val>
                                        </p:tav>
                                        <p:tav tm="100000">
                                          <p:val>
                                            <p:fltVal val="1"/>
                                          </p:val>
                                        </p:tav>
                                      </p:tavLst>
                                    </p:anim>
                                    <p:anim to="" calcmode="lin" valueType="num">
                                      <p:cBhvr>
                                        <p:cTn id="27" dur="750" fill="hold">
                                          <p:stCondLst>
                                            <p:cond delay="0"/>
                                          </p:stCondLst>
                                        </p:cTn>
                                        <p:tgtEl>
                                          <p:spTgt spid="34"/>
                                        </p:tgtEl>
                                        <p:attrNameLst>
                                          <p:attrName>ppt_w</p:attrName>
                                        </p:attrNameLst>
                                      </p:cBhvr>
                                      <p:tavLst>
                                        <p:tav tm="0" fmla="#ppt_w-#ppt_w*cos(4*pi*$)*(1-$)^2">
                                          <p:val>
                                            <p:fltVal val="0"/>
                                          </p:val>
                                        </p:tav>
                                        <p:tav tm="100000">
                                          <p:val>
                                            <p:fltVal val="1"/>
                                          </p:val>
                                        </p:tav>
                                      </p:tavLst>
                                    </p:anim>
                                  </p:childTnLst>
                                </p:cTn>
                              </p:par>
                            </p:childTnLst>
                          </p:cTn>
                        </p:par>
                        <p:par>
                          <p:cTn id="28" fill="hold">
                            <p:stCondLst>
                              <p:cond delay="1500"/>
                            </p:stCondLst>
                            <p:childTnLst>
                              <p:par>
                                <p:cTn id="29" presetID="22" presetClass="entr" presetSubtype="8" fill="hold"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wipe(left)">
                                      <p:cBhvr>
                                        <p:cTn id="31" dur="500"/>
                                        <p:tgtEl>
                                          <p:spTgt spid="25"/>
                                        </p:tgtEl>
                                      </p:cBhvr>
                                    </p:animEffect>
                                  </p:childTnLst>
                                </p:cTn>
                              </p:par>
                              <p:par>
                                <p:cTn id="32" presetID="0" presetClass="entr" presetSubtype="0" fill="hold" grpId="0" nodeType="withEffect">
                                  <p:stCondLst>
                                    <p:cond delay="200"/>
                                  </p:stCondLst>
                                  <p:childTnLst>
                                    <p:set>
                                      <p:cBhvr>
                                        <p:cTn id="33" dur="750" fill="hold">
                                          <p:stCondLst>
                                            <p:cond delay="0"/>
                                          </p:stCondLst>
                                        </p:cTn>
                                        <p:tgtEl>
                                          <p:spTgt spid="38"/>
                                        </p:tgtEl>
                                        <p:attrNameLst>
                                          <p:attrName>style.visibility</p:attrName>
                                        </p:attrNameLst>
                                      </p:cBhvr>
                                      <p:to>
                                        <p:strVal val="visible"/>
                                      </p:to>
                                    </p:set>
                                    <p:anim to="" calcmode="lin" valueType="num">
                                      <p:cBhvr>
                                        <p:cTn id="34" dur="750" fill="hold">
                                          <p:stCondLst>
                                            <p:cond delay="0"/>
                                          </p:stCondLst>
                                        </p:cTn>
                                        <p:tgtEl>
                                          <p:spTgt spid="38"/>
                                        </p:tgtEl>
                                        <p:attrNameLst>
                                          <p:attrName>ppt_h</p:attrName>
                                        </p:attrNameLst>
                                      </p:cBhvr>
                                      <p:tavLst>
                                        <p:tav tm="0" fmla="#ppt_h-#ppt_h*cos(4*pi*$)*(1-$)^2">
                                          <p:val>
                                            <p:fltVal val="0"/>
                                          </p:val>
                                        </p:tav>
                                        <p:tav tm="100000">
                                          <p:val>
                                            <p:fltVal val="1"/>
                                          </p:val>
                                        </p:tav>
                                      </p:tavLst>
                                    </p:anim>
                                    <p:anim to="" calcmode="lin" valueType="num">
                                      <p:cBhvr>
                                        <p:cTn id="35" dur="750" fill="hold">
                                          <p:stCondLst>
                                            <p:cond delay="0"/>
                                          </p:stCondLst>
                                        </p:cTn>
                                        <p:tgtEl>
                                          <p:spTgt spid="38"/>
                                        </p:tgtEl>
                                        <p:attrNameLst>
                                          <p:attrName>ppt_w</p:attrName>
                                        </p:attrNameLst>
                                      </p:cBhvr>
                                      <p:tavLst>
                                        <p:tav tm="0" fmla="#ppt_w-#ppt_w*cos(4*pi*$)*(1-$)^2">
                                          <p:val>
                                            <p:fltVal val="0"/>
                                          </p:val>
                                        </p:tav>
                                        <p:tav tm="100000">
                                          <p:val>
                                            <p:fltVal val="1"/>
                                          </p:val>
                                        </p:tav>
                                      </p:tavLst>
                                    </p:anim>
                                  </p:childTnLst>
                                </p:cTn>
                              </p:par>
                            </p:childTnLst>
                          </p:cTn>
                        </p:par>
                        <p:par>
                          <p:cTn id="36" fill="hold">
                            <p:stCondLst>
                              <p:cond delay="2000"/>
                            </p:stCondLst>
                            <p:childTnLst>
                              <p:par>
                                <p:cTn id="37" presetID="22" presetClass="entr" presetSubtype="8" fill="hold" nodeType="after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wipe(left)">
                                      <p:cBhvr>
                                        <p:cTn id="39" dur="500"/>
                                        <p:tgtEl>
                                          <p:spTgt spid="26"/>
                                        </p:tgtEl>
                                      </p:cBhvr>
                                    </p:animEffect>
                                  </p:childTnLst>
                                </p:cTn>
                              </p:par>
                              <p:par>
                                <p:cTn id="40" presetID="0" presetClass="entr" presetSubtype="0" fill="hold" grpId="0" nodeType="withEffect">
                                  <p:stCondLst>
                                    <p:cond delay="200"/>
                                  </p:stCondLst>
                                  <p:childTnLst>
                                    <p:set>
                                      <p:cBhvr>
                                        <p:cTn id="41" dur="750" fill="hold">
                                          <p:stCondLst>
                                            <p:cond delay="0"/>
                                          </p:stCondLst>
                                        </p:cTn>
                                        <p:tgtEl>
                                          <p:spTgt spid="37"/>
                                        </p:tgtEl>
                                        <p:attrNameLst>
                                          <p:attrName>style.visibility</p:attrName>
                                        </p:attrNameLst>
                                      </p:cBhvr>
                                      <p:to>
                                        <p:strVal val="visible"/>
                                      </p:to>
                                    </p:set>
                                    <p:anim to="" calcmode="lin" valueType="num">
                                      <p:cBhvr>
                                        <p:cTn id="42" dur="750" fill="hold">
                                          <p:stCondLst>
                                            <p:cond delay="0"/>
                                          </p:stCondLst>
                                        </p:cTn>
                                        <p:tgtEl>
                                          <p:spTgt spid="37"/>
                                        </p:tgtEl>
                                        <p:attrNameLst>
                                          <p:attrName>ppt_h</p:attrName>
                                        </p:attrNameLst>
                                      </p:cBhvr>
                                      <p:tavLst>
                                        <p:tav tm="0" fmla="#ppt_h-#ppt_h*cos(4*pi*$)*(1-$)^2">
                                          <p:val>
                                            <p:fltVal val="0"/>
                                          </p:val>
                                        </p:tav>
                                        <p:tav tm="100000">
                                          <p:val>
                                            <p:fltVal val="1"/>
                                          </p:val>
                                        </p:tav>
                                      </p:tavLst>
                                    </p:anim>
                                    <p:anim to="" calcmode="lin" valueType="num">
                                      <p:cBhvr>
                                        <p:cTn id="43" dur="750" fill="hold">
                                          <p:stCondLst>
                                            <p:cond delay="0"/>
                                          </p:stCondLst>
                                        </p:cTn>
                                        <p:tgtEl>
                                          <p:spTgt spid="37"/>
                                        </p:tgtEl>
                                        <p:attrNameLst>
                                          <p:attrName>ppt_w</p:attrName>
                                        </p:attrNameLst>
                                      </p:cBhvr>
                                      <p:tavLst>
                                        <p:tav tm="0" fmla="#ppt_w-#ppt_w*cos(4*pi*$)*(1-$)^2">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P spid="37" grpId="0"/>
      <p:bldP spid="3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grpSp>
        <p:nvGrpSpPr>
          <p:cNvPr id="9" name="组合 8"/>
          <p:cNvGrpSpPr/>
          <p:nvPr/>
        </p:nvGrpSpPr>
        <p:grpSpPr>
          <a:xfrm>
            <a:off x="1124943" y="1032362"/>
            <a:ext cx="868322" cy="868322"/>
            <a:chOff x="8211231" y="2726532"/>
            <a:chExt cx="113196" cy="113196"/>
          </a:xfrm>
        </p:grpSpPr>
        <p:sp>
          <p:nvSpPr>
            <p:cNvPr id="2" name="椭圆 1"/>
            <p:cNvSpPr/>
            <p:nvPr/>
          </p:nvSpPr>
          <p:spPr>
            <a:xfrm>
              <a:off x="8211231" y="2726532"/>
              <a:ext cx="113196" cy="113196"/>
            </a:xfrm>
            <a:prstGeom prst="ellipse">
              <a:avLst/>
            </a:prstGeom>
            <a:solidFill>
              <a:srgbClr val="FF33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8233032" y="2748333"/>
              <a:ext cx="69594" cy="69594"/>
            </a:xfrm>
            <a:prstGeom prst="ellipse">
              <a:avLst/>
            </a:prstGeom>
            <a:solidFill>
              <a:srgbClr val="FF3300"/>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2300105" y="1624784"/>
            <a:ext cx="1644676" cy="2646878"/>
          </a:xfrm>
          <a:prstGeom prst="rect">
            <a:avLst/>
          </a:prstGeom>
          <a:noFill/>
        </p:spPr>
        <p:txBody>
          <a:bodyPr wrap="square" rtlCol="0">
            <a:spAutoFit/>
          </a:bodyPr>
          <a:lstStyle/>
          <a:p>
            <a:pPr algn="ctr"/>
            <a:r>
              <a:rPr lang="en-US" altLang="zh-CN" sz="16600" dirty="0">
                <a:solidFill>
                  <a:schemeClr val="bg1"/>
                </a:solidFill>
                <a:latin typeface="Haettenschweiler" panose="020B0706040902060204" pitchFamily="34" charset="0"/>
                <a:ea typeface="方正兰亭超细黑简体" panose="02000000000000000000" pitchFamily="2" charset="-122"/>
              </a:rPr>
              <a:t>0</a:t>
            </a:r>
            <a:endParaRPr lang="zh-CN" altLang="en-US" sz="16600" dirty="0">
              <a:solidFill>
                <a:schemeClr val="bg1"/>
              </a:solidFill>
              <a:latin typeface="Haettenschweiler" panose="020B0706040902060204" pitchFamily="34" charset="0"/>
              <a:ea typeface="方正兰亭超细黑简体" panose="02000000000000000000" pitchFamily="2" charset="-122"/>
            </a:endParaRPr>
          </a:p>
        </p:txBody>
      </p:sp>
      <p:sp>
        <p:nvSpPr>
          <p:cNvPr id="5" name="文本框 4"/>
          <p:cNvSpPr txBox="1"/>
          <p:nvPr/>
        </p:nvSpPr>
        <p:spPr>
          <a:xfrm>
            <a:off x="5999608" y="2924197"/>
            <a:ext cx="3328874" cy="584775"/>
          </a:xfrm>
          <a:prstGeom prst="rect">
            <a:avLst/>
          </a:prstGeom>
          <a:noFill/>
        </p:spPr>
        <p:txBody>
          <a:bodyPr vert="horz" wrap="square" rtlCol="0">
            <a:spAutoFit/>
          </a:bodyPr>
          <a:lstStyle/>
          <a:p>
            <a:r>
              <a:rPr lang="zh-CN" altLang="en-US" sz="3200" dirty="0">
                <a:solidFill>
                  <a:srgbClr val="FF3300"/>
                </a:solidFill>
                <a:latin typeface="微软雅黑" panose="020B0503020204020204" pitchFamily="34" charset="-122"/>
                <a:ea typeface="微软雅黑" panose="020B0503020204020204" pitchFamily="34" charset="-122"/>
              </a:rPr>
              <a:t>工作回顾</a:t>
            </a:r>
            <a:endParaRPr lang="zh-CN" altLang="en-US" sz="3200" dirty="0">
              <a:solidFill>
                <a:srgbClr val="FF3300"/>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6028379" y="3568037"/>
            <a:ext cx="755015" cy="460375"/>
          </a:xfrm>
          <a:prstGeom prst="rect">
            <a:avLst/>
          </a:prstGeom>
          <a:noFill/>
        </p:spPr>
        <p:txBody>
          <a:bodyPr vert="horz" wrap="none" rtlCol="0">
            <a:spAutoFit/>
          </a:bodyPr>
          <a:lstStyle/>
          <a:p>
            <a:r>
              <a:rPr lang="en-US" altLang="zh-CN" sz="1200" dirty="0">
                <a:solidFill>
                  <a:schemeClr val="bg1"/>
                </a:solidFill>
                <a:latin typeface="微软雅黑" panose="020B0503020204020204" pitchFamily="34" charset="-122"/>
                <a:ea typeface="微软雅黑" panose="020B0503020204020204" pitchFamily="34" charset="-122"/>
              </a:rPr>
              <a:t>WORK</a:t>
            </a:r>
            <a:endParaRPr lang="en-US" altLang="zh-CN" sz="1200" dirty="0">
              <a:solidFill>
                <a:schemeClr val="bg1"/>
              </a:solidFill>
              <a:latin typeface="微软雅黑" panose="020B0503020204020204" pitchFamily="34" charset="-122"/>
              <a:ea typeface="微软雅黑" panose="020B0503020204020204" pitchFamily="34" charset="-122"/>
            </a:endParaRPr>
          </a:p>
          <a:p>
            <a:r>
              <a:rPr lang="en-US" altLang="zh-CN" sz="1200" dirty="0">
                <a:solidFill>
                  <a:schemeClr val="bg1"/>
                </a:solidFill>
                <a:latin typeface="微软雅黑" panose="020B0503020204020204" pitchFamily="34" charset="-122"/>
                <a:ea typeface="微软雅黑" panose="020B0503020204020204" pitchFamily="34" charset="-122"/>
              </a:rPr>
              <a:t>REVIEW</a:t>
            </a:r>
            <a:endParaRPr lang="en-US" altLang="zh-CN" sz="1200" dirty="0">
              <a:solidFill>
                <a:schemeClr val="bg1"/>
              </a:solidFill>
              <a:latin typeface="微软雅黑" panose="020B0503020204020204" pitchFamily="34" charset="-122"/>
              <a:ea typeface="微软雅黑" panose="020B0503020204020204" pitchFamily="34" charset="-122"/>
            </a:endParaRPr>
          </a:p>
        </p:txBody>
      </p:sp>
      <p:sp>
        <p:nvSpPr>
          <p:cNvPr id="7" name="椭圆 6"/>
          <p:cNvSpPr/>
          <p:nvPr/>
        </p:nvSpPr>
        <p:spPr>
          <a:xfrm>
            <a:off x="-379787" y="-616791"/>
            <a:ext cx="4676667" cy="467666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140404" y="1624784"/>
            <a:ext cx="1644676" cy="2646878"/>
          </a:xfrm>
          <a:prstGeom prst="rect">
            <a:avLst/>
          </a:prstGeom>
          <a:noFill/>
        </p:spPr>
        <p:txBody>
          <a:bodyPr wrap="square" rtlCol="0">
            <a:spAutoFit/>
          </a:bodyPr>
          <a:lstStyle/>
          <a:p>
            <a:pPr algn="ctr"/>
            <a:r>
              <a:rPr lang="en-US" altLang="zh-CN" sz="16600" dirty="0">
                <a:solidFill>
                  <a:schemeClr val="bg1"/>
                </a:solidFill>
                <a:latin typeface="Haettenschweiler" panose="020B0706040902060204" pitchFamily="34" charset="0"/>
                <a:ea typeface="方正兰亭超细黑简体" panose="02000000000000000000" pitchFamily="2" charset="-122"/>
              </a:rPr>
              <a:t>2</a:t>
            </a:r>
            <a:endParaRPr lang="zh-CN" altLang="en-US" sz="16600" dirty="0">
              <a:solidFill>
                <a:schemeClr val="bg1"/>
              </a:solidFill>
              <a:latin typeface="Haettenschweiler" panose="020B0706040902060204" pitchFamily="34" charset="0"/>
              <a:ea typeface="方正兰亭超细黑简体" panose="02000000000000000000" pitchFamily="2" charset="-122"/>
            </a:endParaRPr>
          </a:p>
        </p:txBody>
      </p:sp>
      <p:grpSp>
        <p:nvGrpSpPr>
          <p:cNvPr id="17" name="组合 16"/>
          <p:cNvGrpSpPr/>
          <p:nvPr/>
        </p:nvGrpSpPr>
        <p:grpSpPr>
          <a:xfrm rot="5400000">
            <a:off x="10020669" y="2470302"/>
            <a:ext cx="215107" cy="1492563"/>
            <a:chOff x="11633885" y="2682719"/>
            <a:chExt cx="215107" cy="1492563"/>
          </a:xfrm>
        </p:grpSpPr>
        <p:sp>
          <p:nvSpPr>
            <p:cNvPr id="10" name="椭圆 9"/>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6096000" y="5041900"/>
            <a:ext cx="61162" cy="1387673"/>
            <a:chOff x="419100" y="5041900"/>
            <a:chExt cx="61162" cy="1387673"/>
          </a:xfrm>
        </p:grpSpPr>
        <p:cxnSp>
          <p:nvCxnSpPr>
            <p:cNvPr id="19" name="直接连接符 18"/>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文本框 20"/>
          <p:cNvSpPr txBox="1"/>
          <p:nvPr/>
        </p:nvSpPr>
        <p:spPr>
          <a:xfrm>
            <a:off x="1427840" y="3109049"/>
            <a:ext cx="1644676" cy="307777"/>
          </a:xfrm>
          <a:prstGeom prst="rect">
            <a:avLst/>
          </a:prstGeom>
          <a:noFill/>
        </p:spPr>
        <p:txBody>
          <a:bodyPr wrap="square" rtlCol="0">
            <a:spAutoFit/>
          </a:bodyPr>
          <a:lstStyle/>
          <a:p>
            <a:pPr algn="ctr"/>
            <a:r>
              <a:rPr lang="en-US" altLang="zh-CN" sz="1400" dirty="0">
                <a:solidFill>
                  <a:schemeClr val="bg1"/>
                </a:solidFill>
                <a:latin typeface="Haettenschweiler" panose="020B0706040902060204" pitchFamily="34" charset="0"/>
                <a:ea typeface="方正兰亭超细黑简体" panose="02000000000000000000" pitchFamily="2" charset="-122"/>
              </a:rPr>
              <a:t>PART</a:t>
            </a:r>
            <a:endParaRPr lang="zh-CN" altLang="en-US" sz="1400" dirty="0">
              <a:solidFill>
                <a:schemeClr val="bg1"/>
              </a:solidFill>
              <a:latin typeface="Haettenschweiler" panose="020B0706040902060204" pitchFamily="34" charset="0"/>
              <a:ea typeface="方正兰亭超细黑简体" panose="02000000000000000000"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iterate type="lt">
                                    <p:tmPct val="10000"/>
                                  </p:iterate>
                                  <p:childTnLst>
                                    <p:set>
                                      <p:cBhvr>
                                        <p:cTn id="6" dur="700" fill="hold">
                                          <p:stCondLst>
                                            <p:cond delay="0"/>
                                          </p:stCondLst>
                                        </p:cTn>
                                        <p:tgtEl>
                                          <p:spTgt spid="5"/>
                                        </p:tgtEl>
                                        <p:attrNameLst>
                                          <p:attrName>style.visibility</p:attrName>
                                        </p:attrNameLst>
                                      </p:cBhvr>
                                      <p:to>
                                        <p:strVal val="visible"/>
                                      </p:to>
                                    </p:set>
                                    <p:anim to="" calcmode="lin" valueType="num">
                                      <p:cBhvr>
                                        <p:cTn id="7" dur="700" fill="hold">
                                          <p:stCondLst>
                                            <p:cond delay="0"/>
                                          </p:stCondLst>
                                        </p:cTn>
                                        <p:tgtEl>
                                          <p:spTgt spid="5"/>
                                        </p:tgtEl>
                                        <p:attrNameLst>
                                          <p:attrName>ppt_x</p:attrName>
                                        </p:attrNameLst>
                                      </p:cBhvr>
                                      <p:tavLst>
                                        <p:tav tm="0" fmla="#ppt_x+#ppt_w*((1.5-1.5*$)^3-(1.5-1.5*$)^2)">
                                          <p:val>
                                            <p:fltVal val="0"/>
                                          </p:val>
                                        </p:tav>
                                        <p:tav tm="100000">
                                          <p:val>
                                            <p:fltVal val="1"/>
                                          </p:val>
                                        </p:tav>
                                      </p:tavLst>
                                    </p:anim>
                                    <p:anim to="" calcmode="lin" valueType="num">
                                      <p:cBhvr>
                                        <p:cTn id="8" dur="700" fill="hold">
                                          <p:stCondLst>
                                            <p:cond delay="0"/>
                                          </p:stCondLst>
                                        </p:cTn>
                                        <p:tgtEl>
                                          <p:spTgt spid="5"/>
                                        </p:tgtEl>
                                        <p:attrNameLst>
                                          <p:attrName>style.rotation</p:attrName>
                                        </p:attrNameLst>
                                      </p:cBhvr>
                                      <p:tavLst>
                                        <p:tav tm="0" fmla="#ppt_r-45*((1.5-1.5*$)^3-(1.5-1.5*$)^2)">
                                          <p:val>
                                            <p:fltVal val="0"/>
                                          </p:val>
                                        </p:tav>
                                        <p:tav tm="100000">
                                          <p:val>
                                            <p:fltVal val="1"/>
                                          </p:val>
                                        </p:tav>
                                      </p:tavLst>
                                    </p:anim>
                                  </p:childTnLst>
                                </p:cTn>
                              </p:par>
                              <p:par>
                                <p:cTn id="9" presetID="0" presetClass="entr" presetSubtype="0" fill="hold" grpId="0" nodeType="withEffect">
                                  <p:stCondLst>
                                    <p:cond delay="0"/>
                                  </p:stCondLst>
                                  <p:iterate type="lt">
                                    <p:tmPct val="10000"/>
                                  </p:iterate>
                                  <p:childTnLst>
                                    <p:set>
                                      <p:cBhvr>
                                        <p:cTn id="10" dur="700" fill="hold">
                                          <p:stCondLst>
                                            <p:cond delay="0"/>
                                          </p:stCondLst>
                                        </p:cTn>
                                        <p:tgtEl>
                                          <p:spTgt spid="6"/>
                                        </p:tgtEl>
                                        <p:attrNameLst>
                                          <p:attrName>style.visibility</p:attrName>
                                        </p:attrNameLst>
                                      </p:cBhvr>
                                      <p:to>
                                        <p:strVal val="visible"/>
                                      </p:to>
                                    </p:set>
                                    <p:anim to="" calcmode="lin" valueType="num">
                                      <p:cBhvr>
                                        <p:cTn id="11" dur="700" fill="hold">
                                          <p:stCondLst>
                                            <p:cond delay="0"/>
                                          </p:stCondLst>
                                        </p:cTn>
                                        <p:tgtEl>
                                          <p:spTgt spid="6"/>
                                        </p:tgtEl>
                                        <p:attrNameLst>
                                          <p:attrName>ppt_x</p:attrName>
                                        </p:attrNameLst>
                                      </p:cBhvr>
                                      <p:tavLst>
                                        <p:tav tm="0" fmla="#ppt_x+#ppt_w*((1.5-1.5*$)^3-(1.5-1.5*$)^2)">
                                          <p:val>
                                            <p:fltVal val="0"/>
                                          </p:val>
                                        </p:tav>
                                        <p:tav tm="100000">
                                          <p:val>
                                            <p:fltVal val="1"/>
                                          </p:val>
                                        </p:tav>
                                      </p:tavLst>
                                    </p:anim>
                                    <p:anim to="" calcmode="lin" valueType="num">
                                      <p:cBhvr>
                                        <p:cTn id="12" dur="700" fill="hold">
                                          <p:stCondLst>
                                            <p:cond delay="0"/>
                                          </p:stCondLst>
                                        </p:cTn>
                                        <p:tgtEl>
                                          <p:spTgt spid="6"/>
                                        </p:tgtEl>
                                        <p:attrNameLst>
                                          <p:attrName>style.rotation</p:attrName>
                                        </p:attrNameLst>
                                      </p:cBhvr>
                                      <p:tavLst>
                                        <p:tav tm="0" fmla="#ppt_r-45*((1.5-1.5*$)^3-(1.5-1.5*$)^2)">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2" name="椭圆 1"/>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343008" y="2926440"/>
            <a:ext cx="485668" cy="1035702"/>
            <a:chOff x="281805" y="3092969"/>
            <a:chExt cx="828000" cy="1035702"/>
          </a:xfrm>
        </p:grpSpPr>
        <p:sp>
          <p:nvSpPr>
            <p:cNvPr id="9" name="圆角矩形 8"/>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角矩形 10"/>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12"/>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343008" y="5041900"/>
            <a:ext cx="61162" cy="1387673"/>
            <a:chOff x="419100" y="5041900"/>
            <a:chExt cx="61162" cy="1387673"/>
          </a:xfrm>
        </p:grpSpPr>
        <p:cxnSp>
          <p:nvCxnSpPr>
            <p:cNvPr id="15" name="直接连接符 14"/>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9" name="直接连接符 28"/>
          <p:cNvCxnSpPr/>
          <p:nvPr/>
        </p:nvCxnSpPr>
        <p:spPr>
          <a:xfrm>
            <a:off x="2073275" y="2221230"/>
            <a:ext cx="1731645"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8408035" y="4575175"/>
            <a:ext cx="1731645"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2107565" y="4575175"/>
            <a:ext cx="1731645"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8373745" y="2221230"/>
            <a:ext cx="1731645"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2038985" y="682625"/>
            <a:ext cx="1530985" cy="460375"/>
          </a:xfrm>
          <a:prstGeom prst="rect">
            <a:avLst/>
          </a:prstGeom>
          <a:noFill/>
        </p:spPr>
        <p:txBody>
          <a:bodyPr vert="horz" wrap="square" rtlCol="0">
            <a:spAutoFit/>
          </a:bodyPr>
          <a:lstStyle/>
          <a:p>
            <a:r>
              <a:rPr lang="zh-CN" altLang="en-US" sz="2400" dirty="0">
                <a:solidFill>
                  <a:srgbClr val="FF3300"/>
                </a:solidFill>
                <a:latin typeface="微软雅黑" panose="020B0503020204020204" pitchFamily="34" charset="-122"/>
                <a:ea typeface="微软雅黑" panose="020B0503020204020204" pitchFamily="34" charset="-122"/>
                <a:sym typeface="+mn-ea"/>
              </a:rPr>
              <a:t>工作回顾</a:t>
            </a:r>
            <a:endParaRPr lang="zh-CN" altLang="en-US" sz="2400" dirty="0">
              <a:solidFill>
                <a:srgbClr val="FF3300"/>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2038985" y="1143000"/>
            <a:ext cx="1421130" cy="521970"/>
          </a:xfrm>
          <a:prstGeom prst="rect">
            <a:avLst/>
          </a:prstGeom>
          <a:noFill/>
        </p:spPr>
        <p:txBody>
          <a:bodyPr wrap="square" rtlCol="0">
            <a:spAutoFit/>
          </a:bodyPr>
          <a:lstStyle/>
          <a:p>
            <a:r>
              <a:rPr lang="en-US" altLang="zh-CN" sz="1400" dirty="0">
                <a:solidFill>
                  <a:schemeClr val="bg1"/>
                </a:solidFill>
                <a:latin typeface="微软雅黑" panose="020B0503020204020204" pitchFamily="34" charset="-122"/>
                <a:ea typeface="微软雅黑" panose="020B0503020204020204" pitchFamily="34" charset="-122"/>
                <a:sym typeface="+mn-ea"/>
              </a:rPr>
              <a:t>WORK</a:t>
            </a:r>
            <a:endParaRPr lang="en-US" altLang="zh-CN" sz="1400" dirty="0">
              <a:solidFill>
                <a:schemeClr val="bg1"/>
              </a:solidFill>
              <a:latin typeface="微软雅黑" panose="020B0503020204020204" pitchFamily="34" charset="-122"/>
              <a:ea typeface="微软雅黑" panose="020B0503020204020204" pitchFamily="34" charset="-122"/>
            </a:endParaRPr>
          </a:p>
          <a:p>
            <a:r>
              <a:rPr lang="en-US" altLang="zh-CN" sz="1400" dirty="0">
                <a:solidFill>
                  <a:schemeClr val="bg1"/>
                </a:solidFill>
                <a:latin typeface="微软雅黑" panose="020B0503020204020204" pitchFamily="34" charset="-122"/>
                <a:ea typeface="微软雅黑" panose="020B0503020204020204" pitchFamily="34" charset="-122"/>
                <a:sym typeface="+mn-ea"/>
              </a:rPr>
              <a:t>REVIEW</a:t>
            </a:r>
            <a:endParaRPr lang="en-US" altLang="zh-CN" sz="1400" dirty="0">
              <a:solidFill>
                <a:schemeClr val="bg1"/>
              </a:solidFill>
              <a:latin typeface="Haettenschweiler" panose="020B0706040902060204" pitchFamily="34" charset="0"/>
              <a:ea typeface="方正兰亭超细黑简体" panose="02000000000000000000" pitchFamily="2" charset="-122"/>
            </a:endParaRPr>
          </a:p>
        </p:txBody>
      </p:sp>
      <p:sp>
        <p:nvSpPr>
          <p:cNvPr id="21" name="椭圆 20"/>
          <p:cNvSpPr/>
          <p:nvPr/>
        </p:nvSpPr>
        <p:spPr>
          <a:xfrm rot="2700000">
            <a:off x="6223560" y="2187015"/>
            <a:ext cx="1481312" cy="1481311"/>
          </a:xfrm>
          <a:prstGeom prst="ellipse">
            <a:avLst/>
          </a:prstGeom>
          <a:solidFill>
            <a:srgbClr val="FF3300">
              <a:alpha val="50000"/>
            </a:srgbClr>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rot="2700000">
            <a:off x="4487128" y="3923448"/>
            <a:ext cx="1481312" cy="1481311"/>
          </a:xfrm>
          <a:prstGeom prst="ellipse">
            <a:avLst/>
          </a:prstGeom>
          <a:solidFill>
            <a:srgbClr val="FF3300">
              <a:alpha val="50000"/>
            </a:srgbClr>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rot="8100000">
            <a:off x="6223561" y="3923447"/>
            <a:ext cx="1481311" cy="1481312"/>
          </a:xfrm>
          <a:prstGeom prst="ellipse">
            <a:avLst/>
          </a:prstGeom>
          <a:solidFill>
            <a:srgbClr val="FF3300">
              <a:alpha val="50000"/>
            </a:srgbClr>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rot="8100000">
            <a:off x="4487127" y="2187014"/>
            <a:ext cx="1481311" cy="1481312"/>
          </a:xfrm>
          <a:prstGeom prst="ellipse">
            <a:avLst/>
          </a:prstGeom>
          <a:solidFill>
            <a:srgbClr val="FF3300">
              <a:alpha val="50000"/>
            </a:srgbClr>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rot="2700000">
            <a:off x="5080636" y="2779889"/>
            <a:ext cx="2031998" cy="2031996"/>
          </a:xfrm>
          <a:prstGeom prst="ellipse">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p:cNvSpPr txBox="1"/>
          <p:nvPr/>
        </p:nvSpPr>
        <p:spPr>
          <a:xfrm>
            <a:off x="6608445" y="2634615"/>
            <a:ext cx="995680" cy="306705"/>
          </a:xfrm>
          <a:prstGeom prst="rect">
            <a:avLst/>
          </a:prstGeom>
          <a:noFill/>
        </p:spPr>
        <p:txBody>
          <a:bodyPr vert="horz" wrap="square" rtlCol="0">
            <a:spAutoFit/>
          </a:bodyPr>
          <a:lstStyle/>
          <a:p>
            <a:pPr algn="ctr"/>
            <a:r>
              <a:rPr lang="zh-CN" altLang="en-US" sz="1400" b="1" dirty="0">
                <a:solidFill>
                  <a:schemeClr val="bg1"/>
                </a:solidFill>
                <a:latin typeface="微软雅黑" panose="020B0503020204020204" pitchFamily="34" charset="-122"/>
                <a:ea typeface="微软雅黑" panose="020B0503020204020204" pitchFamily="34" charset="-122"/>
              </a:rPr>
              <a:t>清理草坪</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47" name="文本框 46"/>
          <p:cNvSpPr txBox="1"/>
          <p:nvPr/>
        </p:nvSpPr>
        <p:spPr>
          <a:xfrm>
            <a:off x="4658995" y="4652645"/>
            <a:ext cx="950595" cy="306705"/>
          </a:xfrm>
          <a:prstGeom prst="rect">
            <a:avLst/>
          </a:prstGeom>
          <a:noFill/>
        </p:spPr>
        <p:txBody>
          <a:bodyPr vert="horz" wrap="square" rtlCol="0">
            <a:spAutoFit/>
          </a:bodyPr>
          <a:lstStyle/>
          <a:p>
            <a:pPr algn="ctr"/>
            <a:r>
              <a:rPr lang="zh-CN" altLang="en-US" sz="1400" b="1" dirty="0">
                <a:solidFill>
                  <a:schemeClr val="bg1"/>
                </a:solidFill>
                <a:latin typeface="微软雅黑" panose="020B0503020204020204" pitchFamily="34" charset="-122"/>
                <a:ea typeface="微软雅黑" panose="020B0503020204020204" pitchFamily="34" charset="-122"/>
              </a:rPr>
              <a:t>废品回收</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48" name="文本框 47"/>
          <p:cNvSpPr txBox="1"/>
          <p:nvPr/>
        </p:nvSpPr>
        <p:spPr>
          <a:xfrm>
            <a:off x="6608445" y="4652645"/>
            <a:ext cx="1033145" cy="521970"/>
          </a:xfrm>
          <a:prstGeom prst="rect">
            <a:avLst/>
          </a:prstGeom>
          <a:noFill/>
        </p:spPr>
        <p:txBody>
          <a:bodyPr vert="horz" wrap="square" rtlCol="0">
            <a:spAutoFit/>
          </a:bodyPr>
          <a:lstStyle/>
          <a:p>
            <a:pPr algn="ctr"/>
            <a:r>
              <a:rPr lang="en-US" altLang="zh-CN" sz="1400" b="1" dirty="0">
                <a:solidFill>
                  <a:schemeClr val="bg1"/>
                </a:solidFill>
                <a:latin typeface="微软雅黑" panose="020B0503020204020204" pitchFamily="34" charset="-122"/>
                <a:ea typeface="微软雅黑" panose="020B0503020204020204" pitchFamily="34" charset="-122"/>
              </a:rPr>
              <a:t>”</a:t>
            </a:r>
            <a:r>
              <a:rPr lang="zh-CN" altLang="en-US" sz="1400" b="1" dirty="0">
                <a:solidFill>
                  <a:schemeClr val="bg1"/>
                </a:solidFill>
                <a:latin typeface="微软雅黑" panose="020B0503020204020204" pitchFamily="34" charset="-122"/>
                <a:ea typeface="微软雅黑" panose="020B0503020204020204" pitchFamily="34" charset="-122"/>
              </a:rPr>
              <a:t>一二</a:t>
            </a:r>
            <a:r>
              <a:rPr lang="en-US" altLang="zh-CN" sz="1400" b="1" dirty="0">
                <a:solidFill>
                  <a:schemeClr val="bg1"/>
                </a:solidFill>
                <a:latin typeface="微软雅黑" panose="020B0503020204020204" pitchFamily="34" charset="-122"/>
                <a:ea typeface="微软雅黑" panose="020B0503020204020204" pitchFamily="34" charset="-122"/>
              </a:rPr>
              <a:t>·</a:t>
            </a:r>
            <a:r>
              <a:rPr lang="zh-CN" altLang="en-US" sz="1400" b="1" dirty="0">
                <a:solidFill>
                  <a:schemeClr val="bg1"/>
                </a:solidFill>
                <a:latin typeface="微软雅黑" panose="020B0503020204020204" pitchFamily="34" charset="-122"/>
                <a:ea typeface="微软雅黑" panose="020B0503020204020204" pitchFamily="34" charset="-122"/>
              </a:rPr>
              <a:t>九</a:t>
            </a:r>
            <a:r>
              <a:rPr lang="en-US" altLang="zh-CN" sz="1400" b="1" dirty="0">
                <a:solidFill>
                  <a:schemeClr val="bg1"/>
                </a:solidFill>
                <a:latin typeface="微软雅黑" panose="020B0503020204020204" pitchFamily="34" charset="-122"/>
                <a:ea typeface="微软雅黑" panose="020B0503020204020204" pitchFamily="34" charset="-122"/>
              </a:rPr>
              <a:t>”</a:t>
            </a:r>
            <a:r>
              <a:rPr lang="zh-CN" altLang="en-US" sz="1400" b="1" dirty="0">
                <a:solidFill>
                  <a:schemeClr val="bg1"/>
                </a:solidFill>
                <a:latin typeface="微软雅黑" panose="020B0503020204020204" pitchFamily="34" charset="-122"/>
                <a:ea typeface="微软雅黑" panose="020B0503020204020204" pitchFamily="34" charset="-122"/>
              </a:rPr>
              <a:t>活动</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49" name="文本框 48"/>
          <p:cNvSpPr txBox="1"/>
          <p:nvPr/>
        </p:nvSpPr>
        <p:spPr>
          <a:xfrm>
            <a:off x="4658995" y="2620010"/>
            <a:ext cx="1032510" cy="306705"/>
          </a:xfrm>
          <a:prstGeom prst="rect">
            <a:avLst/>
          </a:prstGeom>
          <a:noFill/>
        </p:spPr>
        <p:txBody>
          <a:bodyPr vert="horz" wrap="square" rtlCol="0">
            <a:spAutoFit/>
          </a:bodyPr>
          <a:lstStyle/>
          <a:p>
            <a:pPr algn="ctr"/>
            <a:r>
              <a:rPr lang="zh-CN" altLang="en-US" sz="1400" b="1" dirty="0">
                <a:solidFill>
                  <a:schemeClr val="bg1"/>
                </a:solidFill>
                <a:latin typeface="微软雅黑" panose="020B0503020204020204" pitchFamily="34" charset="-122"/>
                <a:ea typeface="微软雅黑" panose="020B0503020204020204" pitchFamily="34" charset="-122"/>
              </a:rPr>
              <a:t>文明执勤</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3" name="PA-文本框 38"/>
          <p:cNvSpPr txBox="1"/>
          <p:nvPr>
            <p:custDataLst>
              <p:tags r:id="rId1"/>
            </p:custDataLst>
          </p:nvPr>
        </p:nvSpPr>
        <p:spPr>
          <a:xfrm>
            <a:off x="342900" y="509905"/>
            <a:ext cx="1083945" cy="398780"/>
          </a:xfrm>
          <a:prstGeom prst="rect">
            <a:avLst/>
          </a:prstGeom>
          <a:noFill/>
        </p:spPr>
        <p:txBody>
          <a:bodyPr wrap="square" rtlCol="0">
            <a:spAutoFit/>
          </a:bodyPr>
          <a:lstStyle/>
          <a:p>
            <a:r>
              <a:rPr lang="en-US" altLang="zh-CN" sz="1000" b="1" dirty="0">
                <a:solidFill>
                  <a:schemeClr val="bg1"/>
                </a:solidFill>
                <a:latin typeface="微软雅黑" panose="020B0503020204020204" pitchFamily="34" charset="-122"/>
                <a:ea typeface="微软雅黑" panose="020B0503020204020204" pitchFamily="34" charset="-122"/>
              </a:rPr>
              <a:t>DENG</a:t>
            </a:r>
            <a:endParaRPr lang="en-US" altLang="zh-CN" sz="1000" b="1" dirty="0">
              <a:solidFill>
                <a:schemeClr val="bg1"/>
              </a:solidFill>
              <a:latin typeface="微软雅黑" panose="020B0503020204020204" pitchFamily="34" charset="-122"/>
              <a:ea typeface="微软雅黑" panose="020B0503020204020204" pitchFamily="34" charset="-122"/>
            </a:endParaRPr>
          </a:p>
          <a:p>
            <a:r>
              <a:rPr lang="en-US" altLang="zh-CN" sz="1000" dirty="0">
                <a:solidFill>
                  <a:schemeClr val="bg1"/>
                </a:solidFill>
                <a:latin typeface="微软雅黑" panose="020B0503020204020204" pitchFamily="34" charset="-122"/>
                <a:ea typeface="微软雅黑" panose="020B0503020204020204" pitchFamily="34" charset="-122"/>
              </a:rPr>
              <a:t>HONGWEI</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40" name="PA-文本框 39"/>
          <p:cNvSpPr txBox="1"/>
          <p:nvPr>
            <p:custDataLst>
              <p:tags r:id="rId2"/>
            </p:custDataLst>
          </p:nvPr>
        </p:nvSpPr>
        <p:spPr>
          <a:xfrm>
            <a:off x="342900" y="908685"/>
            <a:ext cx="704850" cy="460375"/>
          </a:xfrm>
          <a:prstGeom prst="rect">
            <a:avLst/>
          </a:prstGeom>
          <a:noFill/>
        </p:spPr>
        <p:txBody>
          <a:bodyPr wrap="square" rtlCol="0">
            <a:spAutoFit/>
          </a:bodyPr>
          <a:lstStyle/>
          <a:p>
            <a:r>
              <a:rPr lang="zh-CN" altLang="en-US" sz="1200" b="1" dirty="0">
                <a:solidFill>
                  <a:schemeClr val="bg1"/>
                </a:solidFill>
                <a:latin typeface="微软雅黑" panose="020B0503020204020204" pitchFamily="34" charset="-122"/>
                <a:ea typeface="微软雅黑" panose="020B0503020204020204" pitchFamily="34" charset="-122"/>
              </a:rPr>
              <a:t>邓</a:t>
            </a:r>
            <a:endParaRPr lang="zh-CN" altLang="en-US" sz="1200" b="1"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鸿伟</a:t>
            </a:r>
            <a:endParaRPr lang="zh-CN" altLang="en-US" sz="1200" dirty="0">
              <a:solidFill>
                <a:schemeClr val="bg1"/>
              </a:solidFill>
              <a:latin typeface="微软雅黑" panose="020B0503020204020204" pitchFamily="34" charset="-122"/>
              <a:ea typeface="微软雅黑" panose="020B0503020204020204" pitchFamily="34" charset="-122"/>
            </a:endParaRPr>
          </a:p>
        </p:txBody>
      </p:sp>
      <p:pic>
        <p:nvPicPr>
          <p:cNvPr id="17" name="图片 16" descr="IMG_20181217_075914"/>
          <p:cNvPicPr>
            <a:picLocks noChangeAspect="1"/>
          </p:cNvPicPr>
          <p:nvPr/>
        </p:nvPicPr>
        <p:blipFill>
          <a:blip r:embed="rId3"/>
          <a:stretch>
            <a:fillRect/>
          </a:stretch>
        </p:blipFill>
        <p:spPr>
          <a:xfrm>
            <a:off x="2038985" y="2366010"/>
            <a:ext cx="1800000" cy="1350174"/>
          </a:xfrm>
          <a:prstGeom prst="rect">
            <a:avLst/>
          </a:prstGeom>
        </p:spPr>
      </p:pic>
      <p:pic>
        <p:nvPicPr>
          <p:cNvPr id="18" name="图片 17" descr="138249ae2e47db63"/>
          <p:cNvPicPr>
            <a:picLocks noChangeAspect="1"/>
          </p:cNvPicPr>
          <p:nvPr/>
        </p:nvPicPr>
        <p:blipFill>
          <a:blip r:embed="rId4"/>
          <a:stretch>
            <a:fillRect/>
          </a:stretch>
        </p:blipFill>
        <p:spPr>
          <a:xfrm flipH="1">
            <a:off x="8339455" y="2359025"/>
            <a:ext cx="1800225" cy="1223645"/>
          </a:xfrm>
          <a:prstGeom prst="rect">
            <a:avLst/>
          </a:prstGeom>
        </p:spPr>
      </p:pic>
      <p:pic>
        <p:nvPicPr>
          <p:cNvPr id="19" name="图片 18" descr="-2778360f2363895e"/>
          <p:cNvPicPr>
            <a:picLocks noChangeAspect="1"/>
          </p:cNvPicPr>
          <p:nvPr/>
        </p:nvPicPr>
        <p:blipFill>
          <a:blip r:embed="rId5"/>
          <a:stretch>
            <a:fillRect/>
          </a:stretch>
        </p:blipFill>
        <p:spPr>
          <a:xfrm>
            <a:off x="2107565" y="4721225"/>
            <a:ext cx="1800225" cy="1224280"/>
          </a:xfrm>
          <a:prstGeom prst="rect">
            <a:avLst/>
          </a:prstGeom>
        </p:spPr>
      </p:pic>
      <p:pic>
        <p:nvPicPr>
          <p:cNvPr id="24" name="图片 23" descr="IMG_20181210_183611"/>
          <p:cNvPicPr>
            <a:picLocks noChangeAspect="1"/>
          </p:cNvPicPr>
          <p:nvPr/>
        </p:nvPicPr>
        <p:blipFill>
          <a:blip r:embed="rId6"/>
          <a:srcRect t="28247" b="22580"/>
          <a:stretch>
            <a:fillRect/>
          </a:stretch>
        </p:blipFill>
        <p:spPr>
          <a:xfrm>
            <a:off x="8408035" y="4742815"/>
            <a:ext cx="1800000" cy="1180936"/>
          </a:xfrm>
          <a:prstGeom prst="rect">
            <a:avLst/>
          </a:prstGeom>
        </p:spPr>
      </p:pic>
      <p:sp>
        <p:nvSpPr>
          <p:cNvPr id="27" name="文本框 26"/>
          <p:cNvSpPr txBox="1"/>
          <p:nvPr/>
        </p:nvSpPr>
        <p:spPr>
          <a:xfrm>
            <a:off x="5208270" y="3582670"/>
            <a:ext cx="1776730" cy="460375"/>
          </a:xfrm>
          <a:prstGeom prst="rect">
            <a:avLst/>
          </a:prstGeom>
          <a:noFill/>
        </p:spPr>
        <p:txBody>
          <a:bodyPr wrap="square" rtlCol="0">
            <a:spAutoFit/>
          </a:bodyPr>
          <a:p>
            <a:r>
              <a:rPr lang="zh-CN" altLang="en-US" sz="2400" b="1">
                <a:latin typeface="微软雅黑" panose="020B0503020204020204" pitchFamily="34" charset="-122"/>
                <a:ea typeface="微软雅黑" panose="020B0503020204020204" pitchFamily="34" charset="-122"/>
              </a:rPr>
              <a:t>社团联合会</a:t>
            </a:r>
            <a:endParaRPr lang="zh-CN" altLang="en-US" sz="2400" b="1">
              <a:latin typeface="微软雅黑" panose="020B0503020204020204" pitchFamily="34" charset="-122"/>
              <a:ea typeface="微软雅黑" panose="020B0503020204020204" pitchFamily="3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2" name="椭圆 1"/>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343008" y="2926440"/>
            <a:ext cx="485668" cy="1035702"/>
            <a:chOff x="281805" y="3092969"/>
            <a:chExt cx="828000" cy="1035702"/>
          </a:xfrm>
        </p:grpSpPr>
        <p:sp>
          <p:nvSpPr>
            <p:cNvPr id="9" name="圆角矩形 8"/>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角矩形 10"/>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12"/>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343008" y="5041900"/>
            <a:ext cx="61162" cy="1387673"/>
            <a:chOff x="419100" y="5041900"/>
            <a:chExt cx="61162" cy="1387673"/>
          </a:xfrm>
        </p:grpSpPr>
        <p:cxnSp>
          <p:nvCxnSpPr>
            <p:cNvPr id="15" name="直接连接符 14"/>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0" name="直接连接符 19"/>
          <p:cNvCxnSpPr/>
          <p:nvPr/>
        </p:nvCxnSpPr>
        <p:spPr>
          <a:xfrm>
            <a:off x="2373154" y="1737700"/>
            <a:ext cx="744569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7924800" y="1322201"/>
            <a:ext cx="1866198" cy="398780"/>
          </a:xfrm>
          <a:prstGeom prst="rect">
            <a:avLst/>
          </a:prstGeom>
          <a:noFill/>
        </p:spPr>
        <p:txBody>
          <a:bodyPr vert="horz" wrap="square" rtlCol="0">
            <a:spAutoFit/>
          </a:bodyPr>
          <a:lstStyle/>
          <a:p>
            <a:pPr algn="r"/>
            <a:r>
              <a:rPr lang="zh-CN" altLang="en-US" sz="2000" b="1" dirty="0">
                <a:solidFill>
                  <a:schemeClr val="bg1"/>
                </a:solidFill>
                <a:latin typeface="微软雅黑" panose="020B0503020204020204" pitchFamily="34" charset="-122"/>
                <a:ea typeface="微软雅黑" panose="020B0503020204020204" pitchFamily="34" charset="-122"/>
              </a:rPr>
              <a:t>工作回顾</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2372995" y="1261110"/>
            <a:ext cx="1918335" cy="953135"/>
          </a:xfrm>
          <a:prstGeom prst="rect">
            <a:avLst/>
          </a:prstGeom>
          <a:noFill/>
        </p:spPr>
        <p:txBody>
          <a:bodyPr wrap="square" rtlCol="0">
            <a:spAutoFit/>
          </a:bodyPr>
          <a:lstStyle/>
          <a:p>
            <a:pPr algn="ctr"/>
            <a:r>
              <a:rPr lang="en-US" altLang="zh-CN" sz="2800" dirty="0">
                <a:solidFill>
                  <a:srgbClr val="FF3300"/>
                </a:solidFill>
                <a:latin typeface="Haettenschweiler" panose="020B0706040902060204" pitchFamily="34" charset="0"/>
                <a:ea typeface="方正兰亭超细黑简体" panose="02000000000000000000" pitchFamily="2" charset="-122"/>
              </a:rPr>
              <a:t>WORK</a:t>
            </a:r>
            <a:endParaRPr lang="en-US" altLang="zh-CN" sz="2800" dirty="0">
              <a:solidFill>
                <a:srgbClr val="FF3300"/>
              </a:solidFill>
              <a:latin typeface="Haettenschweiler" panose="020B0706040902060204" pitchFamily="34" charset="0"/>
              <a:ea typeface="方正兰亭超细黑简体" panose="02000000000000000000" pitchFamily="2" charset="-122"/>
            </a:endParaRPr>
          </a:p>
          <a:p>
            <a:pPr algn="ctr"/>
            <a:r>
              <a:rPr lang="en-US" altLang="zh-CN" sz="2800" dirty="0">
                <a:solidFill>
                  <a:srgbClr val="FF3300"/>
                </a:solidFill>
                <a:latin typeface="Haettenschweiler" panose="020B0706040902060204" pitchFamily="34" charset="0"/>
                <a:ea typeface="方正兰亭超细黑简体" panose="02000000000000000000" pitchFamily="2" charset="-122"/>
              </a:rPr>
              <a:t>REVIEW</a:t>
            </a:r>
            <a:endParaRPr lang="zh-CN" altLang="en-US" sz="2800" dirty="0">
              <a:solidFill>
                <a:srgbClr val="FF3300"/>
              </a:solidFill>
              <a:latin typeface="Haettenschweiler" panose="020B0706040902060204" pitchFamily="34" charset="0"/>
              <a:ea typeface="方正兰亭超细黑简体" panose="02000000000000000000" pitchFamily="2" charset="-122"/>
            </a:endParaRPr>
          </a:p>
        </p:txBody>
      </p:sp>
      <p:grpSp>
        <p:nvGrpSpPr>
          <p:cNvPr id="42" name="组合 41"/>
          <p:cNvGrpSpPr/>
          <p:nvPr/>
        </p:nvGrpSpPr>
        <p:grpSpPr>
          <a:xfrm>
            <a:off x="1673610" y="2474257"/>
            <a:ext cx="1788585" cy="1788585"/>
            <a:chOff x="1673610" y="2581282"/>
            <a:chExt cx="2460618" cy="2460618"/>
          </a:xfrm>
        </p:grpSpPr>
        <p:grpSp>
          <p:nvGrpSpPr>
            <p:cNvPr id="23" name="组合 22"/>
            <p:cNvGrpSpPr/>
            <p:nvPr/>
          </p:nvGrpSpPr>
          <p:grpSpPr>
            <a:xfrm>
              <a:off x="1673610" y="2581282"/>
              <a:ext cx="2460618" cy="2460618"/>
              <a:chOff x="8211231" y="2726532"/>
              <a:chExt cx="113196" cy="113196"/>
            </a:xfrm>
          </p:grpSpPr>
          <p:sp>
            <p:nvSpPr>
              <p:cNvPr id="24" name="椭圆 23"/>
              <p:cNvSpPr/>
              <p:nvPr/>
            </p:nvSpPr>
            <p:spPr>
              <a:xfrm>
                <a:off x="8211231" y="2726532"/>
                <a:ext cx="113196" cy="113196"/>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221557" y="2736858"/>
                <a:ext cx="92543" cy="92543"/>
              </a:xfrm>
              <a:prstGeom prst="ellipse">
                <a:avLst/>
              </a:prstGeom>
              <a:solidFill>
                <a:srgbClr val="FF3300"/>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椭圆 27"/>
            <p:cNvSpPr/>
            <p:nvPr/>
          </p:nvSpPr>
          <p:spPr>
            <a:xfrm flipV="1">
              <a:off x="3428450" y="2640545"/>
              <a:ext cx="212716" cy="2127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flipV="1">
              <a:off x="1791715" y="4408553"/>
              <a:ext cx="212716" cy="2127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flipV="1">
              <a:off x="3697028" y="4529974"/>
              <a:ext cx="212716" cy="2127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4532610" y="2842010"/>
            <a:ext cx="1864034" cy="1053079"/>
            <a:chOff x="4358691" y="2045006"/>
            <a:chExt cx="6187741" cy="3495742"/>
          </a:xfrm>
        </p:grpSpPr>
        <p:sp>
          <p:nvSpPr>
            <p:cNvPr id="33" name="矩形 32"/>
            <p:cNvSpPr/>
            <p:nvPr/>
          </p:nvSpPr>
          <p:spPr>
            <a:xfrm>
              <a:off x="7982984" y="2045006"/>
              <a:ext cx="2563448" cy="2940851"/>
            </a:xfrm>
            <a:prstGeom prst="rect">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358691" y="2300748"/>
              <a:ext cx="5760000" cy="324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6770987" y="2842010"/>
            <a:ext cx="1864034" cy="1053079"/>
            <a:chOff x="4358691" y="2045006"/>
            <a:chExt cx="6187741" cy="3495742"/>
          </a:xfrm>
        </p:grpSpPr>
        <p:sp>
          <p:nvSpPr>
            <p:cNvPr id="37" name="矩形 36"/>
            <p:cNvSpPr/>
            <p:nvPr/>
          </p:nvSpPr>
          <p:spPr>
            <a:xfrm>
              <a:off x="7982984" y="2045006"/>
              <a:ext cx="2563448" cy="2940851"/>
            </a:xfrm>
            <a:prstGeom prst="rect">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358691" y="2300748"/>
              <a:ext cx="5760000" cy="324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9009364" y="2842010"/>
            <a:ext cx="1864034" cy="1053079"/>
            <a:chOff x="4358691" y="2045006"/>
            <a:chExt cx="6187741" cy="3495742"/>
          </a:xfrm>
        </p:grpSpPr>
        <p:sp>
          <p:nvSpPr>
            <p:cNvPr id="40" name="矩形 39"/>
            <p:cNvSpPr/>
            <p:nvPr/>
          </p:nvSpPr>
          <p:spPr>
            <a:xfrm>
              <a:off x="7982984" y="2045006"/>
              <a:ext cx="2563448" cy="2940851"/>
            </a:xfrm>
            <a:prstGeom prst="rect">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358691" y="2300748"/>
              <a:ext cx="5760000" cy="324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文本框 42"/>
          <p:cNvSpPr txBox="1"/>
          <p:nvPr/>
        </p:nvSpPr>
        <p:spPr>
          <a:xfrm>
            <a:off x="4532610" y="4089014"/>
            <a:ext cx="1753844" cy="1036566"/>
          </a:xfrm>
          <a:prstGeom prst="rect">
            <a:avLst/>
          </a:prstGeom>
          <a:noFill/>
        </p:spPr>
        <p:txBody>
          <a:bodyPr wrap="square" rtlCol="0">
            <a:spAutoFit/>
          </a:bodyPr>
          <a:lstStyle/>
          <a:p>
            <a:pPr algn="just">
              <a:lnSpc>
                <a:spcPct val="125000"/>
              </a:lnSpc>
            </a:pPr>
            <a:r>
              <a:rPr lang="zh-CN" altLang="en-US" sz="1000" dirty="0">
                <a:solidFill>
                  <a:schemeClr val="bg1"/>
                </a:solidFill>
                <a:latin typeface="微软雅黑" panose="020B0503020204020204" pitchFamily="34" charset="-122"/>
                <a:ea typeface="微软雅黑" panose="020B0503020204020204" pitchFamily="34" charset="-122"/>
              </a:rPr>
              <a:t>我有足够的工作热情。一名好的学生干部最首要的就是要有工作热情，因为热情是工作的原动力，拥有了热情才能主动服务于同学。</a:t>
            </a: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44" name="文本框 43"/>
          <p:cNvSpPr txBox="1"/>
          <p:nvPr/>
        </p:nvSpPr>
        <p:spPr>
          <a:xfrm>
            <a:off x="6761655" y="4089014"/>
            <a:ext cx="1753844" cy="1421287"/>
          </a:xfrm>
          <a:prstGeom prst="rect">
            <a:avLst/>
          </a:prstGeom>
          <a:noFill/>
        </p:spPr>
        <p:txBody>
          <a:bodyPr wrap="square" rtlCol="0">
            <a:spAutoFit/>
          </a:bodyPr>
          <a:lstStyle/>
          <a:p>
            <a:pPr algn="just">
              <a:lnSpc>
                <a:spcPct val="125000"/>
              </a:lnSpc>
            </a:pPr>
            <a:r>
              <a:rPr lang="zh-CN" altLang="en-US" sz="1000" dirty="0">
                <a:solidFill>
                  <a:schemeClr val="bg1"/>
                </a:solidFill>
                <a:latin typeface="微软雅黑" panose="020B0503020204020204" pitchFamily="34" charset="-122"/>
                <a:ea typeface="微软雅黑" panose="020B0503020204020204" pitchFamily="34" charset="-122"/>
              </a:rPr>
              <a:t>作为一名宣传部成员我深刻了解到：学生会主席就相当于一名领航员。只有组织好学生会，领导和协调好各个部门的工作，尽心尽职地完成自身的工作，才能真正做到服务于广大同学。</a:t>
            </a: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46" name="文本框 45"/>
          <p:cNvSpPr txBox="1"/>
          <p:nvPr/>
        </p:nvSpPr>
        <p:spPr>
          <a:xfrm>
            <a:off x="8990699" y="4089014"/>
            <a:ext cx="1753844" cy="1036566"/>
          </a:xfrm>
          <a:prstGeom prst="rect">
            <a:avLst/>
          </a:prstGeom>
          <a:noFill/>
        </p:spPr>
        <p:txBody>
          <a:bodyPr wrap="square" rtlCol="0">
            <a:spAutoFit/>
          </a:bodyPr>
          <a:lstStyle/>
          <a:p>
            <a:pPr algn="just">
              <a:lnSpc>
                <a:spcPct val="125000"/>
              </a:lnSpc>
            </a:pPr>
            <a:r>
              <a:rPr lang="zh-CN" altLang="en-US" sz="1000" dirty="0">
                <a:solidFill>
                  <a:schemeClr val="bg1"/>
                </a:solidFill>
                <a:latin typeface="微软雅黑" panose="020B0503020204020204" pitchFamily="34" charset="-122"/>
                <a:ea typeface="微软雅黑" panose="020B0503020204020204" pitchFamily="34" charset="-122"/>
              </a:rPr>
              <a:t>最后，身为组织负责人，就应当事事以大局为重，一切以集体利益为主</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这就要求有高度的责任感和吃苦耐劳的精神</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同时，我会不断地学习。</a:t>
            </a: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47" name="文本框 46"/>
          <p:cNvSpPr txBox="1"/>
          <p:nvPr/>
        </p:nvSpPr>
        <p:spPr>
          <a:xfrm>
            <a:off x="4428963" y="2517334"/>
            <a:ext cx="1192852" cy="337185"/>
          </a:xfrm>
          <a:prstGeom prst="rect">
            <a:avLst/>
          </a:prstGeom>
          <a:noFill/>
        </p:spPr>
        <p:txBody>
          <a:bodyPr vert="horz" wrap="square" rtlCol="0">
            <a:spAutoFit/>
          </a:bodyPr>
          <a:lstStyle/>
          <a:p>
            <a:r>
              <a:rPr lang="zh-CN" altLang="en-US" sz="1600" dirty="0">
                <a:solidFill>
                  <a:srgbClr val="FF3300"/>
                </a:solidFill>
                <a:latin typeface="微软雅黑" panose="020B0503020204020204" pitchFamily="34" charset="-122"/>
                <a:ea typeface="微软雅黑" panose="020B0503020204020204" pitchFamily="34" charset="-122"/>
              </a:rPr>
              <a:t>迎新晚会</a:t>
            </a:r>
            <a:endParaRPr lang="zh-CN" altLang="en-US" sz="1600" dirty="0">
              <a:solidFill>
                <a:srgbClr val="FF3300"/>
              </a:solidFill>
              <a:latin typeface="微软雅黑" panose="020B0503020204020204" pitchFamily="34" charset="-122"/>
              <a:ea typeface="微软雅黑" panose="020B0503020204020204" pitchFamily="34" charset="-122"/>
            </a:endParaRPr>
          </a:p>
        </p:txBody>
      </p:sp>
      <p:sp>
        <p:nvSpPr>
          <p:cNvPr id="48" name="文本框 47"/>
          <p:cNvSpPr txBox="1"/>
          <p:nvPr/>
        </p:nvSpPr>
        <p:spPr>
          <a:xfrm>
            <a:off x="8908415" y="2517140"/>
            <a:ext cx="1363980" cy="337185"/>
          </a:xfrm>
          <a:prstGeom prst="rect">
            <a:avLst/>
          </a:prstGeom>
          <a:noFill/>
        </p:spPr>
        <p:txBody>
          <a:bodyPr vert="horz" wrap="square" rtlCol="0">
            <a:spAutoFit/>
          </a:bodyPr>
          <a:lstStyle/>
          <a:p>
            <a:r>
              <a:rPr lang="zh-CN" altLang="en-US" sz="1600" dirty="0">
                <a:solidFill>
                  <a:srgbClr val="FF3300"/>
                </a:solidFill>
                <a:latin typeface="微软雅黑" panose="020B0503020204020204" pitchFamily="34" charset="-122"/>
                <a:ea typeface="微软雅黑" panose="020B0503020204020204" pitchFamily="34" charset="-122"/>
              </a:rPr>
              <a:t>社团嘉年华</a:t>
            </a:r>
            <a:endParaRPr lang="zh-CN" altLang="en-US" sz="1600" dirty="0">
              <a:solidFill>
                <a:srgbClr val="FF3300"/>
              </a:solidFill>
              <a:latin typeface="微软雅黑" panose="020B0503020204020204" pitchFamily="34" charset="-122"/>
              <a:ea typeface="微软雅黑" panose="020B0503020204020204" pitchFamily="34" charset="-122"/>
            </a:endParaRPr>
          </a:p>
        </p:txBody>
      </p:sp>
      <p:sp>
        <p:nvSpPr>
          <p:cNvPr id="49" name="文本框 48"/>
          <p:cNvSpPr txBox="1"/>
          <p:nvPr/>
        </p:nvSpPr>
        <p:spPr>
          <a:xfrm>
            <a:off x="6668640" y="2517334"/>
            <a:ext cx="1192852" cy="337185"/>
          </a:xfrm>
          <a:prstGeom prst="rect">
            <a:avLst/>
          </a:prstGeom>
          <a:noFill/>
        </p:spPr>
        <p:txBody>
          <a:bodyPr vert="horz" wrap="square" rtlCol="0">
            <a:spAutoFit/>
          </a:bodyPr>
          <a:lstStyle/>
          <a:p>
            <a:r>
              <a:rPr lang="zh-CN" altLang="en-US" sz="1600" dirty="0">
                <a:solidFill>
                  <a:srgbClr val="FF3300"/>
                </a:solidFill>
                <a:latin typeface="微软雅黑" panose="020B0503020204020204" pitchFamily="34" charset="-122"/>
                <a:ea typeface="微软雅黑" panose="020B0503020204020204" pitchFamily="34" charset="-122"/>
              </a:rPr>
              <a:t>外校交流</a:t>
            </a:r>
            <a:endParaRPr lang="zh-CN" altLang="en-US" sz="1600" dirty="0">
              <a:solidFill>
                <a:srgbClr val="FF3300"/>
              </a:solidFill>
              <a:latin typeface="微软雅黑" panose="020B0503020204020204" pitchFamily="34" charset="-122"/>
              <a:ea typeface="微软雅黑" panose="020B0503020204020204" pitchFamily="34" charset="-122"/>
            </a:endParaRPr>
          </a:p>
        </p:txBody>
      </p:sp>
      <p:pic>
        <p:nvPicPr>
          <p:cNvPr id="56" name="图片 5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284222" y="3053222"/>
            <a:ext cx="567346" cy="567346"/>
          </a:xfrm>
          <a:prstGeom prst="rect">
            <a:avLst/>
          </a:prstGeom>
        </p:spPr>
      </p:pic>
      <p:sp>
        <p:nvSpPr>
          <p:cNvPr id="26" name="PA-文本框 38"/>
          <p:cNvSpPr txBox="1"/>
          <p:nvPr>
            <p:custDataLst>
              <p:tags r:id="rId2"/>
            </p:custDataLst>
          </p:nvPr>
        </p:nvSpPr>
        <p:spPr>
          <a:xfrm>
            <a:off x="342900" y="509905"/>
            <a:ext cx="1083945" cy="398780"/>
          </a:xfrm>
          <a:prstGeom prst="rect">
            <a:avLst/>
          </a:prstGeom>
          <a:noFill/>
        </p:spPr>
        <p:txBody>
          <a:bodyPr wrap="square" rtlCol="0">
            <a:spAutoFit/>
          </a:bodyPr>
          <a:lstStyle/>
          <a:p>
            <a:r>
              <a:rPr lang="en-US" altLang="zh-CN" sz="1000" b="1" dirty="0">
                <a:solidFill>
                  <a:schemeClr val="bg1"/>
                </a:solidFill>
                <a:latin typeface="微软雅黑" panose="020B0503020204020204" pitchFamily="34" charset="-122"/>
                <a:ea typeface="微软雅黑" panose="020B0503020204020204" pitchFamily="34" charset="-122"/>
              </a:rPr>
              <a:t>DENG</a:t>
            </a:r>
            <a:endParaRPr lang="en-US" altLang="zh-CN" sz="1000" b="1" dirty="0">
              <a:solidFill>
                <a:schemeClr val="bg1"/>
              </a:solidFill>
              <a:latin typeface="微软雅黑" panose="020B0503020204020204" pitchFamily="34" charset="-122"/>
              <a:ea typeface="微软雅黑" panose="020B0503020204020204" pitchFamily="34" charset="-122"/>
            </a:endParaRPr>
          </a:p>
          <a:p>
            <a:r>
              <a:rPr lang="en-US" altLang="zh-CN" sz="1000" dirty="0">
                <a:solidFill>
                  <a:schemeClr val="bg1"/>
                </a:solidFill>
                <a:latin typeface="微软雅黑" panose="020B0503020204020204" pitchFamily="34" charset="-122"/>
                <a:ea typeface="微软雅黑" panose="020B0503020204020204" pitchFamily="34" charset="-122"/>
              </a:rPr>
              <a:t>HONGWEI</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27" name="PA-文本框 39"/>
          <p:cNvSpPr txBox="1"/>
          <p:nvPr>
            <p:custDataLst>
              <p:tags r:id="rId3"/>
            </p:custDataLst>
          </p:nvPr>
        </p:nvSpPr>
        <p:spPr>
          <a:xfrm>
            <a:off x="342900" y="908685"/>
            <a:ext cx="704850" cy="460375"/>
          </a:xfrm>
          <a:prstGeom prst="rect">
            <a:avLst/>
          </a:prstGeom>
          <a:noFill/>
        </p:spPr>
        <p:txBody>
          <a:bodyPr wrap="square" rtlCol="0">
            <a:spAutoFit/>
          </a:bodyPr>
          <a:lstStyle/>
          <a:p>
            <a:r>
              <a:rPr lang="zh-CN" altLang="en-US" sz="1200" b="1" dirty="0">
                <a:solidFill>
                  <a:schemeClr val="bg1"/>
                </a:solidFill>
                <a:latin typeface="微软雅黑" panose="020B0503020204020204" pitchFamily="34" charset="-122"/>
                <a:ea typeface="微软雅黑" panose="020B0503020204020204" pitchFamily="34" charset="-122"/>
              </a:rPr>
              <a:t>邓</a:t>
            </a:r>
            <a:endParaRPr lang="zh-CN" altLang="en-US" sz="1200" b="1"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鸿伟</a:t>
            </a:r>
            <a:endParaRPr lang="zh-CN" altLang="en-US" sz="1200" dirty="0">
              <a:solidFill>
                <a:schemeClr val="bg1"/>
              </a:solidFill>
              <a:latin typeface="微软雅黑" panose="020B0503020204020204" pitchFamily="34" charset="-122"/>
              <a:ea typeface="微软雅黑" panose="020B0503020204020204" pitchFamily="34" charset="-122"/>
            </a:endParaRPr>
          </a:p>
        </p:txBody>
      </p:sp>
      <p:pic>
        <p:nvPicPr>
          <p:cNvPr id="32" name="图片 31" descr="1545182667289"/>
          <p:cNvPicPr>
            <a:picLocks noChangeAspect="1"/>
          </p:cNvPicPr>
          <p:nvPr/>
        </p:nvPicPr>
        <p:blipFill>
          <a:blip r:embed="rId4"/>
          <a:srcRect b="7219"/>
          <a:stretch>
            <a:fillRect/>
          </a:stretch>
        </p:blipFill>
        <p:spPr>
          <a:xfrm>
            <a:off x="9009380" y="2919095"/>
            <a:ext cx="1735455" cy="1044575"/>
          </a:xfrm>
          <a:prstGeom prst="rect">
            <a:avLst/>
          </a:prstGeom>
        </p:spPr>
      </p:pic>
      <p:pic>
        <p:nvPicPr>
          <p:cNvPr id="45" name="图片 44" descr="-f3326fae30d430f"/>
          <p:cNvPicPr>
            <a:picLocks noChangeAspect="1"/>
          </p:cNvPicPr>
          <p:nvPr/>
        </p:nvPicPr>
        <p:blipFill>
          <a:blip r:embed="rId5"/>
          <a:srcRect b="-13194"/>
          <a:stretch>
            <a:fillRect/>
          </a:stretch>
        </p:blipFill>
        <p:spPr>
          <a:xfrm>
            <a:off x="4532630" y="2919095"/>
            <a:ext cx="1735455" cy="1242060"/>
          </a:xfrm>
          <a:prstGeom prst="rect">
            <a:avLst/>
          </a:prstGeom>
        </p:spPr>
      </p:pic>
      <p:pic>
        <p:nvPicPr>
          <p:cNvPr id="53" name="图片 52" descr="IMG_20181211_210624"/>
          <p:cNvPicPr>
            <a:picLocks noChangeAspect="1"/>
          </p:cNvPicPr>
          <p:nvPr/>
        </p:nvPicPr>
        <p:blipFill>
          <a:blip r:embed="rId6"/>
          <a:srcRect t="24281"/>
          <a:stretch>
            <a:fillRect/>
          </a:stretch>
        </p:blipFill>
        <p:spPr>
          <a:xfrm>
            <a:off x="6770370" y="2919095"/>
            <a:ext cx="1736090" cy="98615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F2E"/>
        </a:solidFill>
        <a:effectLst/>
      </p:bgPr>
    </p:bg>
    <p:spTree>
      <p:nvGrpSpPr>
        <p:cNvPr id="1" name=""/>
        <p:cNvGrpSpPr/>
        <p:nvPr/>
      </p:nvGrpSpPr>
      <p:grpSpPr>
        <a:xfrm>
          <a:off x="0" y="0"/>
          <a:ext cx="0" cy="0"/>
          <a:chOff x="0" y="0"/>
          <a:chExt cx="0" cy="0"/>
        </a:xfrm>
      </p:grpSpPr>
      <p:sp>
        <p:nvSpPr>
          <p:cNvPr id="2" name="椭圆 1"/>
          <p:cNvSpPr/>
          <p:nvPr/>
        </p:nvSpPr>
        <p:spPr>
          <a:xfrm>
            <a:off x="11633885" y="2682719"/>
            <a:ext cx="215107" cy="215107"/>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1718579" y="3108260"/>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11718579" y="3364414"/>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1718579" y="3620568"/>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718579" y="3872229"/>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1718579" y="4129562"/>
            <a:ext cx="45720" cy="457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343008" y="2926440"/>
            <a:ext cx="485668" cy="1035702"/>
            <a:chOff x="281805" y="3092969"/>
            <a:chExt cx="828000" cy="1035702"/>
          </a:xfrm>
        </p:grpSpPr>
        <p:sp>
          <p:nvSpPr>
            <p:cNvPr id="9" name="圆角矩形 8"/>
            <p:cNvSpPr/>
            <p:nvPr/>
          </p:nvSpPr>
          <p:spPr>
            <a:xfrm>
              <a:off x="281805" y="3092969"/>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a:off x="281805" y="3349123"/>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角矩形 10"/>
            <p:cNvSpPr/>
            <p:nvPr/>
          </p:nvSpPr>
          <p:spPr>
            <a:xfrm>
              <a:off x="281805" y="3605277"/>
              <a:ext cx="82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281805" y="3856938"/>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12"/>
            <p:cNvSpPr/>
            <p:nvPr/>
          </p:nvSpPr>
          <p:spPr>
            <a:xfrm>
              <a:off x="281805" y="4114271"/>
              <a:ext cx="468000" cy="14400"/>
            </a:xfrm>
            <a:prstGeom prst="round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343008" y="5041900"/>
            <a:ext cx="61162" cy="1387673"/>
            <a:chOff x="419100" y="5041900"/>
            <a:chExt cx="61162" cy="1387673"/>
          </a:xfrm>
        </p:grpSpPr>
        <p:cxnSp>
          <p:nvCxnSpPr>
            <p:cNvPr id="15" name="直接连接符 14"/>
            <p:cNvCxnSpPr/>
            <p:nvPr/>
          </p:nvCxnSpPr>
          <p:spPr>
            <a:xfrm>
              <a:off x="419302" y="5041900"/>
              <a:ext cx="0" cy="138767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419100" y="5667375"/>
              <a:ext cx="61162" cy="76219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0" name="直接连接符 19"/>
          <p:cNvCxnSpPr/>
          <p:nvPr/>
        </p:nvCxnSpPr>
        <p:spPr>
          <a:xfrm>
            <a:off x="2373154" y="1737700"/>
            <a:ext cx="744569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7952740" y="1261241"/>
            <a:ext cx="1866198" cy="460375"/>
          </a:xfrm>
          <a:prstGeom prst="rect">
            <a:avLst/>
          </a:prstGeom>
          <a:noFill/>
        </p:spPr>
        <p:txBody>
          <a:bodyPr vert="horz" wrap="square" rtlCol="0">
            <a:spAutoFit/>
          </a:bodyPr>
          <a:lstStyle/>
          <a:p>
            <a:pPr algn="r"/>
            <a:r>
              <a:rPr lang="zh-CN" altLang="en-US" sz="2400" b="1" dirty="0">
                <a:solidFill>
                  <a:schemeClr val="bg1"/>
                </a:solidFill>
                <a:latin typeface="微软雅黑" panose="020B0503020204020204" pitchFamily="34" charset="-122"/>
                <a:ea typeface="微软雅黑" panose="020B0503020204020204" pitchFamily="34" charset="-122"/>
              </a:rPr>
              <a:t>工作回顾</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2400300" y="1261110"/>
            <a:ext cx="1981200" cy="953135"/>
          </a:xfrm>
          <a:prstGeom prst="rect">
            <a:avLst/>
          </a:prstGeom>
          <a:noFill/>
        </p:spPr>
        <p:txBody>
          <a:bodyPr wrap="square" rtlCol="0">
            <a:spAutoFit/>
          </a:bodyPr>
          <a:lstStyle/>
          <a:p>
            <a:pPr algn="ctr"/>
            <a:r>
              <a:rPr lang="en-US" altLang="zh-CN" sz="2800" dirty="0">
                <a:solidFill>
                  <a:srgbClr val="FF3300"/>
                </a:solidFill>
                <a:latin typeface="Haettenschweiler" panose="020B0706040902060204" pitchFamily="34" charset="0"/>
                <a:ea typeface="方正兰亭超细黑简体" panose="02000000000000000000" pitchFamily="2" charset="-122"/>
              </a:rPr>
              <a:t>WORK</a:t>
            </a:r>
            <a:endParaRPr lang="en-US" altLang="zh-CN" sz="2800" dirty="0">
              <a:solidFill>
                <a:srgbClr val="FF3300"/>
              </a:solidFill>
              <a:latin typeface="Haettenschweiler" panose="020B0706040902060204" pitchFamily="34" charset="0"/>
              <a:ea typeface="方正兰亭超细黑简体" panose="02000000000000000000" pitchFamily="2" charset="-122"/>
            </a:endParaRPr>
          </a:p>
          <a:p>
            <a:pPr algn="ctr"/>
            <a:r>
              <a:rPr lang="en-US" altLang="zh-CN" sz="2800" dirty="0">
                <a:solidFill>
                  <a:srgbClr val="FF3300"/>
                </a:solidFill>
                <a:latin typeface="Haettenschweiler" panose="020B0706040902060204" pitchFamily="34" charset="0"/>
                <a:ea typeface="方正兰亭超细黑简体" panose="02000000000000000000" pitchFamily="2" charset="-122"/>
              </a:rPr>
              <a:t>REVIEW</a:t>
            </a:r>
            <a:endParaRPr lang="zh-CN" altLang="en-US" sz="2800" dirty="0">
              <a:solidFill>
                <a:srgbClr val="FF3300"/>
              </a:solidFill>
              <a:latin typeface="Haettenschweiler" panose="020B0706040902060204" pitchFamily="34" charset="0"/>
              <a:ea typeface="方正兰亭超细黑简体" panose="02000000000000000000" pitchFamily="2" charset="-122"/>
            </a:endParaRPr>
          </a:p>
        </p:txBody>
      </p:sp>
      <p:grpSp>
        <p:nvGrpSpPr>
          <p:cNvPr id="23" name="组合 22"/>
          <p:cNvGrpSpPr/>
          <p:nvPr/>
        </p:nvGrpSpPr>
        <p:grpSpPr>
          <a:xfrm>
            <a:off x="4903680" y="2332793"/>
            <a:ext cx="6042239" cy="3526796"/>
            <a:chOff x="8377407" y="2455755"/>
            <a:chExt cx="4403871" cy="2570496"/>
          </a:xfrm>
        </p:grpSpPr>
        <p:sp>
          <p:nvSpPr>
            <p:cNvPr id="24" name="矩形 23"/>
            <p:cNvSpPr/>
            <p:nvPr/>
          </p:nvSpPr>
          <p:spPr>
            <a:xfrm>
              <a:off x="11683201" y="2455755"/>
              <a:ext cx="1098077" cy="1259742"/>
            </a:xfrm>
            <a:prstGeom prst="rect">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8377407" y="2664785"/>
              <a:ext cx="4198162" cy="23614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p:cNvSpPr txBox="1"/>
          <p:nvPr/>
        </p:nvSpPr>
        <p:spPr>
          <a:xfrm>
            <a:off x="1673225" y="2552065"/>
            <a:ext cx="1567815" cy="398780"/>
          </a:xfrm>
          <a:prstGeom prst="rect">
            <a:avLst/>
          </a:prstGeom>
          <a:noFill/>
        </p:spPr>
        <p:txBody>
          <a:bodyPr vert="horz" wrap="square" rtlCol="0">
            <a:spAutoFit/>
          </a:bodyPr>
          <a:lstStyle/>
          <a:p>
            <a:r>
              <a:rPr lang="zh-CN" altLang="en-US" sz="2000" dirty="0">
                <a:solidFill>
                  <a:srgbClr val="FF3300"/>
                </a:solidFill>
                <a:latin typeface="微软雅黑" panose="020B0503020204020204" pitchFamily="34" charset="-122"/>
                <a:ea typeface="微软雅黑" panose="020B0503020204020204" pitchFamily="34" charset="-122"/>
              </a:rPr>
              <a:t>社团文化节</a:t>
            </a:r>
            <a:endParaRPr lang="zh-CN" altLang="en-US" sz="2000" dirty="0">
              <a:solidFill>
                <a:srgbClr val="FF3300"/>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1672414" y="3429000"/>
            <a:ext cx="2770046" cy="651845"/>
          </a:xfrm>
          <a:prstGeom prst="rect">
            <a:avLst/>
          </a:prstGeom>
          <a:noFill/>
        </p:spPr>
        <p:txBody>
          <a:bodyPr wrap="square" rtlCol="0">
            <a:spAutoFit/>
          </a:bodyPr>
          <a:lstStyle/>
          <a:p>
            <a:pPr>
              <a:lnSpc>
                <a:spcPct val="125000"/>
              </a:lnSpc>
            </a:pPr>
            <a:r>
              <a:rPr lang="zh-CN" altLang="en-US" sz="1000" dirty="0">
                <a:solidFill>
                  <a:schemeClr val="bg1"/>
                </a:solidFill>
                <a:latin typeface="微软雅黑" panose="020B0503020204020204" pitchFamily="34" charset="-122"/>
                <a:ea typeface="微软雅黑" panose="020B0503020204020204" pitchFamily="34" charset="-122"/>
              </a:rPr>
              <a:t>我有足够的工作热情。一名好的学生干部最首要的就是要有工作热情，因为热情是工作的原动力，拥有了热情才能主动服务于同学。</a:t>
            </a:r>
            <a:endParaRPr lang="zh-CN" altLang="en-US" sz="1000" dirty="0">
              <a:solidFill>
                <a:schemeClr val="bg1"/>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1762902" y="3362948"/>
            <a:ext cx="2618598"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1672414" y="4297119"/>
            <a:ext cx="2770046" cy="1036566"/>
          </a:xfrm>
          <a:prstGeom prst="rect">
            <a:avLst/>
          </a:prstGeom>
          <a:noFill/>
        </p:spPr>
        <p:txBody>
          <a:bodyPr wrap="square" rtlCol="0">
            <a:spAutoFit/>
          </a:bodyPr>
          <a:lstStyle/>
          <a:p>
            <a:pPr>
              <a:lnSpc>
                <a:spcPct val="125000"/>
              </a:lnSpc>
            </a:pPr>
            <a:r>
              <a:rPr lang="zh-CN" altLang="en-US" sz="1000" dirty="0">
                <a:solidFill>
                  <a:schemeClr val="bg1"/>
                </a:solidFill>
                <a:latin typeface="微软雅黑" panose="020B0503020204020204" pitchFamily="34" charset="-122"/>
                <a:ea typeface="微软雅黑" panose="020B0503020204020204" pitchFamily="34" charset="-122"/>
              </a:rPr>
              <a:t>学生会的核心是学生，学生会作为学生的一部分，就要做好老师和同学之间的桥梁</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一个组织的强大同其内部组员的良好的个人素质及完善的协调合作是分不开的。所以在我作为学生会副主席期间，内部建设是必须的，重要的</a:t>
            </a:r>
            <a:r>
              <a:rPr lang="en-US" altLang="zh-CN" sz="1000" dirty="0">
                <a:solidFill>
                  <a:schemeClr val="bg1"/>
                </a:solidFill>
                <a:latin typeface="微软雅黑" panose="020B0503020204020204" pitchFamily="34" charset="-122"/>
                <a:ea typeface="微软雅黑" panose="020B0503020204020204" pitchFamily="34" charset="-122"/>
              </a:rPr>
              <a:t>!</a:t>
            </a:r>
            <a:endParaRPr lang="zh-CN" altLang="en-US" sz="1000"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1762902" y="4231067"/>
            <a:ext cx="2618598" cy="0"/>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
        <p:nvSpPr>
          <p:cNvPr id="35" name="矩形 34"/>
          <p:cNvSpPr/>
          <p:nvPr/>
        </p:nvSpPr>
        <p:spPr>
          <a:xfrm>
            <a:off x="1762903" y="5667374"/>
            <a:ext cx="785238" cy="192215"/>
          </a:xfrm>
          <a:prstGeom prst="rect">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7" name="图片 36"/>
          <p:cNvPicPr>
            <a:picLocks noChangeAspect="1"/>
          </p:cNvPicPr>
          <p:nvPr/>
        </p:nvPicPr>
        <p:blipFill rotWithShape="1">
          <a:blip r:embed="rId1" cstate="print">
            <a:extLst>
              <a:ext uri="{28A0092B-C50C-407E-A947-70E740481C1C}">
                <a14:useLocalDpi xmlns:a14="http://schemas.microsoft.com/office/drawing/2010/main" val="0"/>
              </a:ext>
            </a:extLst>
          </a:blip>
          <a:srcRect t="11954" r="1013" b="8808"/>
          <a:stretch>
            <a:fillRect/>
          </a:stretch>
        </p:blipFill>
        <p:spPr>
          <a:xfrm>
            <a:off x="4903680" y="2619589"/>
            <a:ext cx="5760000" cy="3240000"/>
          </a:xfrm>
          <a:prstGeom prst="rect">
            <a:avLst/>
          </a:prstGeom>
        </p:spPr>
      </p:pic>
      <p:sp>
        <p:nvSpPr>
          <p:cNvPr id="39" name="PA-文本框 38"/>
          <p:cNvSpPr txBox="1"/>
          <p:nvPr>
            <p:custDataLst>
              <p:tags r:id="rId2"/>
            </p:custDataLst>
          </p:nvPr>
        </p:nvSpPr>
        <p:spPr>
          <a:xfrm>
            <a:off x="342900" y="509905"/>
            <a:ext cx="1083945" cy="398780"/>
          </a:xfrm>
          <a:prstGeom prst="rect">
            <a:avLst/>
          </a:prstGeom>
          <a:noFill/>
        </p:spPr>
        <p:txBody>
          <a:bodyPr wrap="square" rtlCol="0">
            <a:spAutoFit/>
          </a:bodyPr>
          <a:p>
            <a:r>
              <a:rPr lang="en-US" altLang="zh-CN" sz="1000" b="1" dirty="0">
                <a:solidFill>
                  <a:schemeClr val="bg1"/>
                </a:solidFill>
                <a:latin typeface="微软雅黑" panose="020B0503020204020204" pitchFamily="34" charset="-122"/>
                <a:ea typeface="微软雅黑" panose="020B0503020204020204" pitchFamily="34" charset="-122"/>
              </a:rPr>
              <a:t>DENG</a:t>
            </a:r>
            <a:endParaRPr lang="en-US" altLang="zh-CN" sz="1000" b="1" dirty="0">
              <a:solidFill>
                <a:schemeClr val="bg1"/>
              </a:solidFill>
              <a:latin typeface="微软雅黑" panose="020B0503020204020204" pitchFamily="34" charset="-122"/>
              <a:ea typeface="微软雅黑" panose="020B0503020204020204" pitchFamily="34" charset="-122"/>
            </a:endParaRPr>
          </a:p>
          <a:p>
            <a:r>
              <a:rPr lang="en-US" altLang="zh-CN" sz="1000" dirty="0">
                <a:solidFill>
                  <a:schemeClr val="bg1"/>
                </a:solidFill>
                <a:latin typeface="微软雅黑" panose="020B0503020204020204" pitchFamily="34" charset="-122"/>
                <a:ea typeface="微软雅黑" panose="020B0503020204020204" pitchFamily="34" charset="-122"/>
              </a:rPr>
              <a:t>HONGWEI</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40" name="PA-文本框 39"/>
          <p:cNvSpPr txBox="1"/>
          <p:nvPr>
            <p:custDataLst>
              <p:tags r:id="rId3"/>
            </p:custDataLst>
          </p:nvPr>
        </p:nvSpPr>
        <p:spPr>
          <a:xfrm>
            <a:off x="342900" y="908685"/>
            <a:ext cx="704850" cy="460375"/>
          </a:xfrm>
          <a:prstGeom prst="rect">
            <a:avLst/>
          </a:prstGeom>
          <a:noFill/>
        </p:spPr>
        <p:txBody>
          <a:bodyPr wrap="square" rtlCol="0">
            <a:spAutoFit/>
          </a:bodyPr>
          <a:lstStyle/>
          <a:p>
            <a:r>
              <a:rPr lang="zh-CN" altLang="en-US" sz="1200" b="1" dirty="0">
                <a:solidFill>
                  <a:schemeClr val="bg1"/>
                </a:solidFill>
                <a:latin typeface="微软雅黑" panose="020B0503020204020204" pitchFamily="34" charset="-122"/>
                <a:ea typeface="微软雅黑" panose="020B0503020204020204" pitchFamily="34" charset="-122"/>
              </a:rPr>
              <a:t>邓</a:t>
            </a:r>
            <a:endParaRPr lang="zh-CN" altLang="en-US" sz="1200" b="1"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鸿伟</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tags/tag1.xml><?xml version="1.0" encoding="utf-8"?>
<p:tagLst xmlns:p="http://schemas.openxmlformats.org/presentationml/2006/main">
  <p:tag name="PA" val="v5.2.2"/>
  <p:tag name="RESOURCELIBID_ANIM" val="446"/>
</p:tagLst>
</file>

<file path=ppt/tags/tag10.xml><?xml version="1.0" encoding="utf-8"?>
<p:tagLst xmlns:p="http://schemas.openxmlformats.org/presentationml/2006/main">
  <p:tag name="PA" val="v5.2.2"/>
</p:tagLst>
</file>

<file path=ppt/tags/tag11.xml><?xml version="1.0" encoding="utf-8"?>
<p:tagLst xmlns:p="http://schemas.openxmlformats.org/presentationml/2006/main">
  <p:tag name="PA" val="v5.2.2"/>
</p:tagLst>
</file>

<file path=ppt/tags/tag12.xml><?xml version="1.0" encoding="utf-8"?>
<p:tagLst xmlns:p="http://schemas.openxmlformats.org/presentationml/2006/main">
  <p:tag name="PA" val="v5.2.2"/>
</p:tagLst>
</file>

<file path=ppt/tags/tag13.xml><?xml version="1.0" encoding="utf-8"?>
<p:tagLst xmlns:p="http://schemas.openxmlformats.org/presentationml/2006/main">
  <p:tag name="PA" val="v5.2.2"/>
</p:tagLst>
</file>

<file path=ppt/tags/tag14.xml><?xml version="1.0" encoding="utf-8"?>
<p:tagLst xmlns:p="http://schemas.openxmlformats.org/presentationml/2006/main">
  <p:tag name="PA" val="v5.2.2"/>
</p:tagLst>
</file>

<file path=ppt/tags/tag15.xml><?xml version="1.0" encoding="utf-8"?>
<p:tagLst xmlns:p="http://schemas.openxmlformats.org/presentationml/2006/main">
  <p:tag name="PA" val="v5.2.2"/>
</p:tagLst>
</file>

<file path=ppt/tags/tag16.xml><?xml version="1.0" encoding="utf-8"?>
<p:tagLst xmlns:p="http://schemas.openxmlformats.org/presentationml/2006/main">
  <p:tag name="PA" val="v5.2.2"/>
</p:tagLst>
</file>

<file path=ppt/tags/tag17.xml><?xml version="1.0" encoding="utf-8"?>
<p:tagLst xmlns:p="http://schemas.openxmlformats.org/presentationml/2006/main">
  <p:tag name="PA" val="v5.2.2"/>
</p:tagLst>
</file>

<file path=ppt/tags/tag18.xml><?xml version="1.0" encoding="utf-8"?>
<p:tagLst xmlns:p="http://schemas.openxmlformats.org/presentationml/2006/main">
  <p:tag name="PA" val="v5.2.2"/>
</p:tagLst>
</file>

<file path=ppt/tags/tag19.xml><?xml version="1.0" encoding="utf-8"?>
<p:tagLst xmlns:p="http://schemas.openxmlformats.org/presentationml/2006/main">
  <p:tag name="PA" val="v5.2.2"/>
</p:tagLst>
</file>

<file path=ppt/tags/tag2.xml><?xml version="1.0" encoding="utf-8"?>
<p:tagLst xmlns:p="http://schemas.openxmlformats.org/presentationml/2006/main">
  <p:tag name="PA" val="v5.2.2"/>
  <p:tag name="RESOURCELIBID_ANIM" val="430"/>
</p:tagLst>
</file>

<file path=ppt/tags/tag20.xml><?xml version="1.0" encoding="utf-8"?>
<p:tagLst xmlns:p="http://schemas.openxmlformats.org/presentationml/2006/main">
  <p:tag name="PA" val="v5.2.2"/>
</p:tagLst>
</file>

<file path=ppt/tags/tag21.xml><?xml version="1.0" encoding="utf-8"?>
<p:tagLst xmlns:p="http://schemas.openxmlformats.org/presentationml/2006/main">
  <p:tag name="PA" val="v5.2.2"/>
</p:tagLst>
</file>

<file path=ppt/tags/tag22.xml><?xml version="1.0" encoding="utf-8"?>
<p:tagLst xmlns:p="http://schemas.openxmlformats.org/presentationml/2006/main">
  <p:tag name="PA" val="v5.2.2"/>
</p:tagLst>
</file>

<file path=ppt/tags/tag23.xml><?xml version="1.0" encoding="utf-8"?>
<p:tagLst xmlns:p="http://schemas.openxmlformats.org/presentationml/2006/main">
  <p:tag name="PA" val="v5.2.2"/>
</p:tagLst>
</file>

<file path=ppt/tags/tag24.xml><?xml version="1.0" encoding="utf-8"?>
<p:tagLst xmlns:p="http://schemas.openxmlformats.org/presentationml/2006/main">
  <p:tag name="PA" val="v5.2.2"/>
</p:tagLst>
</file>

<file path=ppt/tags/tag25.xml><?xml version="1.0" encoding="utf-8"?>
<p:tagLst xmlns:p="http://schemas.openxmlformats.org/presentationml/2006/main">
  <p:tag name="PA" val="v5.2.2"/>
</p:tagLst>
</file>

<file path=ppt/tags/tag26.xml><?xml version="1.0" encoding="utf-8"?>
<p:tagLst xmlns:p="http://schemas.openxmlformats.org/presentationml/2006/main">
  <p:tag name="PA" val="v5.2.2"/>
</p:tagLst>
</file>

<file path=ppt/tags/tag27.xml><?xml version="1.0" encoding="utf-8"?>
<p:tagLst xmlns:p="http://schemas.openxmlformats.org/presentationml/2006/main">
  <p:tag name="PA" val="v5.2.2"/>
</p:tagLst>
</file>

<file path=ppt/tags/tag28.xml><?xml version="1.0" encoding="utf-8"?>
<p:tagLst xmlns:p="http://schemas.openxmlformats.org/presentationml/2006/main">
  <p:tag name="PA" val="v5.2.2"/>
</p:tagLst>
</file>

<file path=ppt/tags/tag29.xml><?xml version="1.0" encoding="utf-8"?>
<p:tagLst xmlns:p="http://schemas.openxmlformats.org/presentationml/2006/main">
  <p:tag name="PA" val="v5.2.2"/>
</p:tagLst>
</file>

<file path=ppt/tags/tag3.xml><?xml version="1.0" encoding="utf-8"?>
<p:tagLst xmlns:p="http://schemas.openxmlformats.org/presentationml/2006/main">
  <p:tag name="PA" val="v5.2.2"/>
</p:tagLst>
</file>

<file path=ppt/tags/tag30.xml><?xml version="1.0" encoding="utf-8"?>
<p:tagLst xmlns:p="http://schemas.openxmlformats.org/presentationml/2006/main">
  <p:tag name="PA" val="v5.2.2"/>
</p:tagLst>
</file>

<file path=ppt/tags/tag31.xml><?xml version="1.0" encoding="utf-8"?>
<p:tagLst xmlns:p="http://schemas.openxmlformats.org/presentationml/2006/main">
  <p:tag name="PA" val="v5.2.2"/>
</p:tagLst>
</file>

<file path=ppt/tags/tag32.xml><?xml version="1.0" encoding="utf-8"?>
<p:tagLst xmlns:p="http://schemas.openxmlformats.org/presentationml/2006/main">
  <p:tag name="PA" val="v5.2.2"/>
</p:tagLst>
</file>

<file path=ppt/tags/tag33.xml><?xml version="1.0" encoding="utf-8"?>
<p:tagLst xmlns:p="http://schemas.openxmlformats.org/presentationml/2006/main">
  <p:tag name="PA" val="v5.2.2"/>
</p:tagLst>
</file>

<file path=ppt/tags/tag34.xml><?xml version="1.0" encoding="utf-8"?>
<p:tagLst xmlns:p="http://schemas.openxmlformats.org/presentationml/2006/main">
  <p:tag name="PA" val="v5.2.2"/>
</p:tagLst>
</file>

<file path=ppt/tags/tag35.xml><?xml version="1.0" encoding="utf-8"?>
<p:tagLst xmlns:p="http://schemas.openxmlformats.org/presentationml/2006/main">
  <p:tag name="PA" val="v5.2.2"/>
</p:tagLst>
</file>

<file path=ppt/tags/tag36.xml><?xml version="1.0" encoding="utf-8"?>
<p:tagLst xmlns:p="http://schemas.openxmlformats.org/presentationml/2006/main">
  <p:tag name="PA" val="v5.2.2"/>
</p:tagLst>
</file>

<file path=ppt/tags/tag37.xml><?xml version="1.0" encoding="utf-8"?>
<p:tagLst xmlns:p="http://schemas.openxmlformats.org/presentationml/2006/main">
  <p:tag name="PA" val="v5.2.2"/>
</p:tagLst>
</file>

<file path=ppt/tags/tag38.xml><?xml version="1.0" encoding="utf-8"?>
<p:tagLst xmlns:p="http://schemas.openxmlformats.org/presentationml/2006/main">
  <p:tag name="PA" val="v5.2.2"/>
</p:tagLst>
</file>

<file path=ppt/tags/tag39.xml><?xml version="1.0" encoding="utf-8"?>
<p:tagLst xmlns:p="http://schemas.openxmlformats.org/presentationml/2006/main">
  <p:tag name="PA" val="v5.2.2"/>
</p:tagLst>
</file>

<file path=ppt/tags/tag4.xml><?xml version="1.0" encoding="utf-8"?>
<p:tagLst xmlns:p="http://schemas.openxmlformats.org/presentationml/2006/main">
  <p:tag name="PA" val="v5.2.2"/>
</p:tagLst>
</file>

<file path=ppt/tags/tag40.xml><?xml version="1.0" encoding="utf-8"?>
<p:tagLst xmlns:p="http://schemas.openxmlformats.org/presentationml/2006/main">
  <p:tag name="PA" val="v5.2.2"/>
</p:tagLst>
</file>

<file path=ppt/tags/tag41.xml><?xml version="1.0" encoding="utf-8"?>
<p:tagLst xmlns:p="http://schemas.openxmlformats.org/presentationml/2006/main">
  <p:tag name="PA" val="v5.2.2"/>
</p:tagLst>
</file>

<file path=ppt/tags/tag42.xml><?xml version="1.0" encoding="utf-8"?>
<p:tagLst xmlns:p="http://schemas.openxmlformats.org/presentationml/2006/main">
  <p:tag name="PA" val="v5.2.2"/>
</p:tagLst>
</file>

<file path=ppt/tags/tag43.xml><?xml version="1.0" encoding="utf-8"?>
<p:tagLst xmlns:p="http://schemas.openxmlformats.org/presentationml/2006/main">
  <p:tag name="PA" val="v5.2.2"/>
</p:tagLst>
</file>

<file path=ppt/tags/tag44.xml><?xml version="1.0" encoding="utf-8"?>
<p:tagLst xmlns:p="http://schemas.openxmlformats.org/presentationml/2006/main">
  <p:tag name="PA" val="v5.2.2"/>
</p:tagLst>
</file>

<file path=ppt/tags/tag45.xml><?xml version="1.0" encoding="utf-8"?>
<p:tagLst xmlns:p="http://schemas.openxmlformats.org/presentationml/2006/main">
  <p:tag name="KSO_WM_SLIDE_MODEL_TYPE" val="numdgm"/>
</p:tagLst>
</file>

<file path=ppt/tags/tag46.xml><?xml version="1.0" encoding="utf-8"?>
<p:tagLst xmlns:p="http://schemas.openxmlformats.org/presentationml/2006/main">
  <p:tag name="PA" val="v5.2.2"/>
</p:tagLst>
</file>

<file path=ppt/tags/tag47.xml><?xml version="1.0" encoding="utf-8"?>
<p:tagLst xmlns:p="http://schemas.openxmlformats.org/presentationml/2006/main">
  <p:tag name="PA" val="v5.2.2"/>
</p:tagLst>
</file>

<file path=ppt/tags/tag48.xml><?xml version="1.0" encoding="utf-8"?>
<p:tagLst xmlns:p="http://schemas.openxmlformats.org/presentationml/2006/main">
  <p:tag name="PA" val="v5.2.2"/>
</p:tagLst>
</file>

<file path=ppt/tags/tag49.xml><?xml version="1.0" encoding="utf-8"?>
<p:tagLst xmlns:p="http://schemas.openxmlformats.org/presentationml/2006/main">
  <p:tag name="PA" val="v5.2.2"/>
</p:tagLst>
</file>

<file path=ppt/tags/tag5.xml><?xml version="1.0" encoding="utf-8"?>
<p:tagLst xmlns:p="http://schemas.openxmlformats.org/presentationml/2006/main">
  <p:tag name="PA" val="v5.2.2"/>
</p:tagLst>
</file>

<file path=ppt/tags/tag50.xml><?xml version="1.0" encoding="utf-8"?>
<p:tagLst xmlns:p="http://schemas.openxmlformats.org/presentationml/2006/main">
  <p:tag name="PA" val="v5.2.2"/>
</p:tagLst>
</file>

<file path=ppt/tags/tag51.xml><?xml version="1.0" encoding="utf-8"?>
<p:tagLst xmlns:p="http://schemas.openxmlformats.org/presentationml/2006/main">
  <p:tag name="PA" val="v5.2.2"/>
</p:tagLst>
</file>

<file path=ppt/tags/tag52.xml><?xml version="1.0" encoding="utf-8"?>
<p:tagLst xmlns:p="http://schemas.openxmlformats.org/presentationml/2006/main">
  <p:tag name="PA" val="v5.2.2"/>
</p:tagLst>
</file>

<file path=ppt/tags/tag53.xml><?xml version="1.0" encoding="utf-8"?>
<p:tagLst xmlns:p="http://schemas.openxmlformats.org/presentationml/2006/main">
  <p:tag name="PA" val="v5.2.2"/>
</p:tagLst>
</file>

<file path=ppt/tags/tag54.xml><?xml version="1.0" encoding="utf-8"?>
<p:tagLst xmlns:p="http://schemas.openxmlformats.org/presentationml/2006/main">
  <p:tag name="PA" val="v5.2.2"/>
</p:tagLst>
</file>

<file path=ppt/tags/tag55.xml><?xml version="1.0" encoding="utf-8"?>
<p:tagLst xmlns:p="http://schemas.openxmlformats.org/presentationml/2006/main">
  <p:tag name="PA" val="v5.2.2"/>
</p:tagLst>
</file>

<file path=ppt/tags/tag56.xml><?xml version="1.0" encoding="utf-8"?>
<p:tagLst xmlns:p="http://schemas.openxmlformats.org/presentationml/2006/main">
  <p:tag name="PA" val="v5.2.2"/>
</p:tagLst>
</file>

<file path=ppt/tags/tag57.xml><?xml version="1.0" encoding="utf-8"?>
<p:tagLst xmlns:p="http://schemas.openxmlformats.org/presentationml/2006/main">
  <p:tag name="PA" val="v5.2.2"/>
</p:tagLst>
</file>

<file path=ppt/tags/tag58.xml><?xml version="1.0" encoding="utf-8"?>
<p:tagLst xmlns:p="http://schemas.openxmlformats.org/presentationml/2006/main">
  <p:tag name="PA" val="v5.2.2"/>
</p:tagLst>
</file>

<file path=ppt/tags/tag59.xml><?xml version="1.0" encoding="utf-8"?>
<p:tagLst xmlns:p="http://schemas.openxmlformats.org/presentationml/2006/main">
  <p:tag name="PA" val="v5.2.2"/>
</p:tagLst>
</file>

<file path=ppt/tags/tag6.xml><?xml version="1.0" encoding="utf-8"?>
<p:tagLst xmlns:p="http://schemas.openxmlformats.org/presentationml/2006/main">
  <p:tag name="PA" val="v5.2.2"/>
</p:tagLst>
</file>

<file path=ppt/tags/tag60.xml><?xml version="1.0" encoding="utf-8"?>
<p:tagLst xmlns:p="http://schemas.openxmlformats.org/presentationml/2006/main">
  <p:tag name="PA" val="v5.2.2"/>
</p:tagLst>
</file>

<file path=ppt/tags/tag61.xml><?xml version="1.0" encoding="utf-8"?>
<p:tagLst xmlns:p="http://schemas.openxmlformats.org/presentationml/2006/main">
  <p:tag name="PA" val="v5.2.2"/>
</p:tagLst>
</file>

<file path=ppt/tags/tag62.xml><?xml version="1.0" encoding="utf-8"?>
<p:tagLst xmlns:p="http://schemas.openxmlformats.org/presentationml/2006/main">
  <p:tag name="PA" val="v5.2.2"/>
</p:tagLst>
</file>

<file path=ppt/tags/tag63.xml><?xml version="1.0" encoding="utf-8"?>
<p:tagLst xmlns:p="http://schemas.openxmlformats.org/presentationml/2006/main">
  <p:tag name="PA" val="v5.2.2"/>
</p:tagLst>
</file>

<file path=ppt/tags/tag64.xml><?xml version="1.0" encoding="utf-8"?>
<p:tagLst xmlns:p="http://schemas.openxmlformats.org/presentationml/2006/main">
  <p:tag name="KSO_WM_DOC_GUID" val="{26d893dd-6204-422c-9da4-9c063c5e759e}"/>
</p:tagLst>
</file>

<file path=ppt/tags/tag7.xml><?xml version="1.0" encoding="utf-8"?>
<p:tagLst xmlns:p="http://schemas.openxmlformats.org/presentationml/2006/main">
  <p:tag name="PA" val="v5.2.2"/>
</p:tagLst>
</file>

<file path=ppt/tags/tag8.xml><?xml version="1.0" encoding="utf-8"?>
<p:tagLst xmlns:p="http://schemas.openxmlformats.org/presentationml/2006/main">
  <p:tag name="PA" val="v5.2.2"/>
</p:tagLst>
</file>

<file path=ppt/tags/tag9.xml><?xml version="1.0" encoding="utf-8"?>
<p:tagLst xmlns:p="http://schemas.openxmlformats.org/presentationml/2006/main">
  <p:tag name="PA" val="v5.2.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2223</Words>
  <Application>WPS 演示</Application>
  <PresentationFormat>宽屏</PresentationFormat>
  <Paragraphs>382</Paragraphs>
  <Slides>18</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18</vt:i4>
      </vt:variant>
    </vt:vector>
  </HeadingPairs>
  <TitlesOfParts>
    <vt:vector size="34" baseType="lpstr">
      <vt:lpstr>Arial</vt:lpstr>
      <vt:lpstr>宋体</vt:lpstr>
      <vt:lpstr>Wingdings</vt:lpstr>
      <vt:lpstr>方正兰亭超细黑简体</vt:lpstr>
      <vt:lpstr>微软雅黑</vt:lpstr>
      <vt:lpstr>Haettenschweiler</vt:lpstr>
      <vt:lpstr>思源黑体 CN Light</vt:lpstr>
      <vt:lpstr>黑体</vt:lpstr>
      <vt:lpstr>Comic Sans MS</vt:lpstr>
      <vt:lpstr>Calibri</vt:lpstr>
      <vt:lpstr>仿宋</vt:lpstr>
      <vt:lpstr>方正姚体</vt:lpstr>
      <vt:lpstr>微软雅黑 Light</vt:lpstr>
      <vt:lpstr>Arial Unicode MS</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 R 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User</dc:creator>
  <cp:lastModifiedBy>邓鸿伟</cp:lastModifiedBy>
  <cp:revision>87</cp:revision>
  <dcterms:created xsi:type="dcterms:W3CDTF">2018-11-29T03:25:00Z</dcterms:created>
  <dcterms:modified xsi:type="dcterms:W3CDTF">2021-09-04T10:01:24Z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2052-11.1.0.10495</vt:lpwstr>
  </property>
  <property fmtid="{D5CDD505-2E9C-101B-9397-08002B2CF9AE}" pid="3" name="ICV">
    <vt:lpwstr>3A040107550A4D0DB68EB9685F11E43D</vt:lpwstr>
  </property>
</Properties>
</file>

<file path=docProps/thumbnail.jpeg>
</file>